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96" r:id="rId4"/>
    <p:sldId id="260" r:id="rId5"/>
    <p:sldId id="268" r:id="rId6"/>
    <p:sldId id="271" r:id="rId7"/>
    <p:sldId id="292" r:id="rId8"/>
    <p:sldId id="301" r:id="rId9"/>
    <p:sldId id="299" r:id="rId10"/>
    <p:sldId id="312" r:id="rId11"/>
    <p:sldId id="302" r:id="rId12"/>
    <p:sldId id="309" r:id="rId13"/>
    <p:sldId id="303" r:id="rId14"/>
    <p:sldId id="311" r:id="rId15"/>
    <p:sldId id="310" r:id="rId16"/>
    <p:sldId id="313" r:id="rId17"/>
    <p:sldId id="306" r:id="rId18"/>
    <p:sldId id="322" r:id="rId19"/>
    <p:sldId id="321" r:id="rId20"/>
    <p:sldId id="320" r:id="rId21"/>
    <p:sldId id="305" r:id="rId22"/>
    <p:sldId id="308" r:id="rId23"/>
    <p:sldId id="300" r:id="rId24"/>
    <p:sldId id="318" r:id="rId25"/>
    <p:sldId id="314" r:id="rId26"/>
    <p:sldId id="315" r:id="rId27"/>
    <p:sldId id="316" r:id="rId28"/>
    <p:sldId id="276" r:id="rId2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2027"/>
    <a:srgbClr val="9C1C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97" autoAdjust="0"/>
  </p:normalViewPr>
  <p:slideViewPr>
    <p:cSldViewPr>
      <p:cViewPr>
        <p:scale>
          <a:sx n="76" d="100"/>
          <a:sy n="76" d="100"/>
        </p:scale>
        <p:origin x="-1206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r-HR" dirty="0" smtClean="0"/>
              <a:t>Broj uključenih zaposlenika</a:t>
            </a:r>
            <a:endParaRPr lang="hr-HR" dirty="0"/>
          </a:p>
        </c:rich>
      </c:tx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20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sr-Latn-R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Sheet2!$F$7:$F$8</c:f>
              <c:numCache>
                <c:formatCode>General</c:formatCode>
                <c:ptCount val="2"/>
                <c:pt idx="0">
                  <c:v>988</c:v>
                </c:pt>
                <c:pt idx="1">
                  <c:v>650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46937216"/>
        <c:axId val="46977408"/>
      </c:barChart>
      <c:catAx>
        <c:axId val="46937216"/>
        <c:scaling>
          <c:orientation val="minMax"/>
        </c:scaling>
        <c:delete val="0"/>
        <c:axPos val="b"/>
        <c:majorTickMark val="none"/>
        <c:minorTickMark val="none"/>
        <c:tickLblPos val="nextTo"/>
        <c:crossAx val="46977408"/>
        <c:crosses val="autoZero"/>
        <c:auto val="1"/>
        <c:lblAlgn val="ctr"/>
        <c:lblOffset val="100"/>
        <c:noMultiLvlLbl val="0"/>
      </c:catAx>
      <c:valAx>
        <c:axId val="4697740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6937216"/>
        <c:crossesAt val="1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val>
            <c:numRef>
              <c:f>Sheet1!$E$10:$E$12</c:f>
              <c:numCache>
                <c:formatCode>0%</c:formatCode>
                <c:ptCount val="3"/>
                <c:pt idx="0">
                  <c:v>0.45</c:v>
                </c:pt>
                <c:pt idx="1">
                  <c:v>0.3</c:v>
                </c:pt>
                <c:pt idx="2">
                  <c:v>0.25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1035520"/>
        <c:axId val="91037056"/>
      </c:barChart>
      <c:catAx>
        <c:axId val="91035520"/>
        <c:scaling>
          <c:orientation val="minMax"/>
        </c:scaling>
        <c:delete val="0"/>
        <c:axPos val="b"/>
        <c:majorTickMark val="none"/>
        <c:minorTickMark val="none"/>
        <c:tickLblPos val="nextTo"/>
        <c:crossAx val="91037056"/>
        <c:crosses val="autoZero"/>
        <c:auto val="1"/>
        <c:lblAlgn val="ctr"/>
        <c:lblOffset val="100"/>
        <c:noMultiLvlLbl val="0"/>
      </c:catAx>
      <c:valAx>
        <c:axId val="9103705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910355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E098A1-ECB9-4561-BE0A-C542C5800C96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66C10303-5D48-4250-94F5-286C4105F90C}">
      <dgm:prSet phldrT="[Text]"/>
      <dgm:spPr/>
      <dgm:t>
        <a:bodyPr/>
        <a:lstStyle/>
        <a:p>
          <a:r>
            <a:rPr lang="hr-HR" dirty="0" smtClean="0"/>
            <a:t>3. Iskoristiti unutarnje potencijale za inovacije i kompetitivne prednosti</a:t>
          </a:r>
          <a:endParaRPr lang="hr-HR" dirty="0"/>
        </a:p>
      </dgm:t>
    </dgm:pt>
    <dgm:pt modelId="{163697FA-8B65-43AB-A5B7-320093E1828A}" type="parTrans" cxnId="{BB8C67AB-A2E7-4CBD-BE4F-7C94D67A1E27}">
      <dgm:prSet/>
      <dgm:spPr/>
      <dgm:t>
        <a:bodyPr/>
        <a:lstStyle/>
        <a:p>
          <a:endParaRPr lang="hr-HR"/>
        </a:p>
      </dgm:t>
    </dgm:pt>
    <dgm:pt modelId="{6EB6EEFF-3FE1-41DE-BD67-FC29D1F3E74B}" type="sibTrans" cxnId="{BB8C67AB-A2E7-4CBD-BE4F-7C94D67A1E27}">
      <dgm:prSet/>
      <dgm:spPr/>
      <dgm:t>
        <a:bodyPr/>
        <a:lstStyle/>
        <a:p>
          <a:endParaRPr lang="hr-HR"/>
        </a:p>
      </dgm:t>
    </dgm:pt>
    <dgm:pt modelId="{0DBBBE0C-AC59-4D79-817E-07F242332FE2}">
      <dgm:prSet phldrT="[Text]"/>
      <dgm:spPr/>
      <dgm:t>
        <a:bodyPr/>
        <a:lstStyle/>
        <a:p>
          <a:r>
            <a:rPr lang="hr-HR" dirty="0" smtClean="0"/>
            <a:t>2. Istu pogrešku napraviti/platiti samo jednom</a:t>
          </a:r>
          <a:endParaRPr lang="hr-HR" dirty="0"/>
        </a:p>
      </dgm:t>
    </dgm:pt>
    <dgm:pt modelId="{4958E55E-BC4D-4A2D-9059-D2507E70679C}" type="parTrans" cxnId="{77DA5313-779C-4F78-BEC3-FC6881839DE2}">
      <dgm:prSet/>
      <dgm:spPr/>
      <dgm:t>
        <a:bodyPr/>
        <a:lstStyle/>
        <a:p>
          <a:endParaRPr lang="hr-HR"/>
        </a:p>
      </dgm:t>
    </dgm:pt>
    <dgm:pt modelId="{CC6B5646-0E0D-4A72-B742-CEB3CF4D7309}" type="sibTrans" cxnId="{77DA5313-779C-4F78-BEC3-FC6881839DE2}">
      <dgm:prSet/>
      <dgm:spPr/>
      <dgm:t>
        <a:bodyPr/>
        <a:lstStyle/>
        <a:p>
          <a:endParaRPr lang="hr-HR"/>
        </a:p>
      </dgm:t>
    </dgm:pt>
    <dgm:pt modelId="{13F701C1-0E4C-40BB-B75C-23F470728F7E}">
      <dgm:prSet phldrT="[Text]"/>
      <dgm:spPr/>
      <dgm:t>
        <a:bodyPr/>
        <a:lstStyle/>
        <a:p>
          <a:r>
            <a:rPr lang="hr-HR" dirty="0" smtClean="0"/>
            <a:t>1. Povezati one koji znaju s onima koji znanje trebaju</a:t>
          </a:r>
          <a:endParaRPr lang="hr-HR" dirty="0"/>
        </a:p>
      </dgm:t>
    </dgm:pt>
    <dgm:pt modelId="{A2670745-D050-43E8-BBC7-B91443F98A9C}" type="parTrans" cxnId="{483486EE-13B4-48B7-A699-0428B448F506}">
      <dgm:prSet/>
      <dgm:spPr/>
      <dgm:t>
        <a:bodyPr/>
        <a:lstStyle/>
        <a:p>
          <a:endParaRPr lang="hr-HR"/>
        </a:p>
      </dgm:t>
    </dgm:pt>
    <dgm:pt modelId="{0B7C5A23-ED8D-4500-8C8D-CB0872A7E79E}" type="sibTrans" cxnId="{483486EE-13B4-48B7-A699-0428B448F506}">
      <dgm:prSet/>
      <dgm:spPr/>
      <dgm:t>
        <a:bodyPr/>
        <a:lstStyle/>
        <a:p>
          <a:endParaRPr lang="hr-HR"/>
        </a:p>
      </dgm:t>
    </dgm:pt>
    <dgm:pt modelId="{BC87832F-4CD3-4465-B09A-2C30AC50F806}" type="pres">
      <dgm:prSet presAssocID="{0CE098A1-ECB9-4561-BE0A-C542C5800C96}" presName="compositeShape" presStyleCnt="0">
        <dgm:presLayoutVars>
          <dgm:dir/>
          <dgm:resizeHandles/>
        </dgm:presLayoutVars>
      </dgm:prSet>
      <dgm:spPr/>
    </dgm:pt>
    <dgm:pt modelId="{51A7745C-D1A6-4AC0-85EB-15CB725284BF}" type="pres">
      <dgm:prSet presAssocID="{0CE098A1-ECB9-4561-BE0A-C542C5800C96}" presName="pyramid" presStyleLbl="node1" presStyleIdx="0" presStyleCnt="1" custLinFactNeighborX="-3586" custLinFactNeighborY="2564"/>
      <dgm:spPr/>
    </dgm:pt>
    <dgm:pt modelId="{D30F8174-DBF2-4087-BEF1-443F1ADBF540}" type="pres">
      <dgm:prSet presAssocID="{0CE098A1-ECB9-4561-BE0A-C542C5800C96}" presName="theList" presStyleCnt="0"/>
      <dgm:spPr/>
    </dgm:pt>
    <dgm:pt modelId="{73C5B1AB-99CF-44DE-B088-A89A4A531684}" type="pres">
      <dgm:prSet presAssocID="{66C10303-5D48-4250-94F5-286C4105F90C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ECEFBA6-D295-4514-BBE9-5B77700BEB36}" type="pres">
      <dgm:prSet presAssocID="{66C10303-5D48-4250-94F5-286C4105F90C}" presName="aSpace" presStyleCnt="0"/>
      <dgm:spPr/>
    </dgm:pt>
    <dgm:pt modelId="{1FC04FA3-91EF-4946-96B0-CD05B6659294}" type="pres">
      <dgm:prSet presAssocID="{0DBBBE0C-AC59-4D79-817E-07F242332FE2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D754990-1C5E-4922-9873-158950B5DA49}" type="pres">
      <dgm:prSet presAssocID="{0DBBBE0C-AC59-4D79-817E-07F242332FE2}" presName="aSpace" presStyleCnt="0"/>
      <dgm:spPr/>
    </dgm:pt>
    <dgm:pt modelId="{CBDCCD77-CCDA-45FA-999A-7F0AEC3A8E92}" type="pres">
      <dgm:prSet presAssocID="{13F701C1-0E4C-40BB-B75C-23F470728F7E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5A1AF32-6E8B-46D3-A91C-5B49E8A88766}" type="pres">
      <dgm:prSet presAssocID="{13F701C1-0E4C-40BB-B75C-23F470728F7E}" presName="aSpace" presStyleCnt="0"/>
      <dgm:spPr/>
    </dgm:pt>
  </dgm:ptLst>
  <dgm:cxnLst>
    <dgm:cxn modelId="{B7AC1F78-6908-4ADC-BF21-3DFA2F6A9D52}" type="presOf" srcId="{0CE098A1-ECB9-4561-BE0A-C542C5800C96}" destId="{BC87832F-4CD3-4465-B09A-2C30AC50F806}" srcOrd="0" destOrd="0" presId="urn:microsoft.com/office/officeart/2005/8/layout/pyramid2"/>
    <dgm:cxn modelId="{5D2D579D-3B15-4FFC-B3A2-0B02A59FE367}" type="presOf" srcId="{66C10303-5D48-4250-94F5-286C4105F90C}" destId="{73C5B1AB-99CF-44DE-B088-A89A4A531684}" srcOrd="0" destOrd="0" presId="urn:microsoft.com/office/officeart/2005/8/layout/pyramid2"/>
    <dgm:cxn modelId="{77DA5313-779C-4F78-BEC3-FC6881839DE2}" srcId="{0CE098A1-ECB9-4561-BE0A-C542C5800C96}" destId="{0DBBBE0C-AC59-4D79-817E-07F242332FE2}" srcOrd="1" destOrd="0" parTransId="{4958E55E-BC4D-4A2D-9059-D2507E70679C}" sibTransId="{CC6B5646-0E0D-4A72-B742-CEB3CF4D7309}"/>
    <dgm:cxn modelId="{2F5B696A-1BB7-4769-A9F4-F99A699D26FA}" type="presOf" srcId="{13F701C1-0E4C-40BB-B75C-23F470728F7E}" destId="{CBDCCD77-CCDA-45FA-999A-7F0AEC3A8E92}" srcOrd="0" destOrd="0" presId="urn:microsoft.com/office/officeart/2005/8/layout/pyramid2"/>
    <dgm:cxn modelId="{483486EE-13B4-48B7-A699-0428B448F506}" srcId="{0CE098A1-ECB9-4561-BE0A-C542C5800C96}" destId="{13F701C1-0E4C-40BB-B75C-23F470728F7E}" srcOrd="2" destOrd="0" parTransId="{A2670745-D050-43E8-BBC7-B91443F98A9C}" sibTransId="{0B7C5A23-ED8D-4500-8C8D-CB0872A7E79E}"/>
    <dgm:cxn modelId="{ED5B116E-FBD1-41F3-B092-3CD67C5A360A}" type="presOf" srcId="{0DBBBE0C-AC59-4D79-817E-07F242332FE2}" destId="{1FC04FA3-91EF-4946-96B0-CD05B6659294}" srcOrd="0" destOrd="0" presId="urn:microsoft.com/office/officeart/2005/8/layout/pyramid2"/>
    <dgm:cxn modelId="{BB8C67AB-A2E7-4CBD-BE4F-7C94D67A1E27}" srcId="{0CE098A1-ECB9-4561-BE0A-C542C5800C96}" destId="{66C10303-5D48-4250-94F5-286C4105F90C}" srcOrd="0" destOrd="0" parTransId="{163697FA-8B65-43AB-A5B7-320093E1828A}" sibTransId="{6EB6EEFF-3FE1-41DE-BD67-FC29D1F3E74B}"/>
    <dgm:cxn modelId="{023C417F-614A-459F-A358-8C8E469B5CB7}" type="presParOf" srcId="{BC87832F-4CD3-4465-B09A-2C30AC50F806}" destId="{51A7745C-D1A6-4AC0-85EB-15CB725284BF}" srcOrd="0" destOrd="0" presId="urn:microsoft.com/office/officeart/2005/8/layout/pyramid2"/>
    <dgm:cxn modelId="{8F40FC62-A57C-4706-994E-9AF8225380D9}" type="presParOf" srcId="{BC87832F-4CD3-4465-B09A-2C30AC50F806}" destId="{D30F8174-DBF2-4087-BEF1-443F1ADBF540}" srcOrd="1" destOrd="0" presId="urn:microsoft.com/office/officeart/2005/8/layout/pyramid2"/>
    <dgm:cxn modelId="{E8AE7ACA-8783-4A24-B86B-AD66D98C013B}" type="presParOf" srcId="{D30F8174-DBF2-4087-BEF1-443F1ADBF540}" destId="{73C5B1AB-99CF-44DE-B088-A89A4A531684}" srcOrd="0" destOrd="0" presId="urn:microsoft.com/office/officeart/2005/8/layout/pyramid2"/>
    <dgm:cxn modelId="{DA44EA58-322C-4BB9-ADBC-11DFD16D87DF}" type="presParOf" srcId="{D30F8174-DBF2-4087-BEF1-443F1ADBF540}" destId="{1ECEFBA6-D295-4514-BBE9-5B77700BEB36}" srcOrd="1" destOrd="0" presId="urn:microsoft.com/office/officeart/2005/8/layout/pyramid2"/>
    <dgm:cxn modelId="{6F55E934-58EA-49AC-B002-2CC35FB70254}" type="presParOf" srcId="{D30F8174-DBF2-4087-BEF1-443F1ADBF540}" destId="{1FC04FA3-91EF-4946-96B0-CD05B6659294}" srcOrd="2" destOrd="0" presId="urn:microsoft.com/office/officeart/2005/8/layout/pyramid2"/>
    <dgm:cxn modelId="{2F6E5074-024F-449A-944C-3F562E9D5644}" type="presParOf" srcId="{D30F8174-DBF2-4087-BEF1-443F1ADBF540}" destId="{5D754990-1C5E-4922-9873-158950B5DA49}" srcOrd="3" destOrd="0" presId="urn:microsoft.com/office/officeart/2005/8/layout/pyramid2"/>
    <dgm:cxn modelId="{CB73B3BA-531E-4112-8F5A-9CEC9DF18A10}" type="presParOf" srcId="{D30F8174-DBF2-4087-BEF1-443F1ADBF540}" destId="{CBDCCD77-CCDA-45FA-999A-7F0AEC3A8E92}" srcOrd="4" destOrd="0" presId="urn:microsoft.com/office/officeart/2005/8/layout/pyramid2"/>
    <dgm:cxn modelId="{85EC0B75-EDF5-4758-BB53-C0FC3850E0C5}" type="presParOf" srcId="{D30F8174-DBF2-4087-BEF1-443F1ADBF540}" destId="{65A1AF32-6E8B-46D3-A91C-5B49E8A88766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76AF20-CECC-41FF-8E38-45F8C85FDB09}" type="doc">
      <dgm:prSet loTypeId="urn:microsoft.com/office/officeart/2005/8/layout/hProcess9" loCatId="process" qsTypeId="urn:microsoft.com/office/officeart/2005/8/quickstyle/3d1" qsCatId="3D" csTypeId="urn:microsoft.com/office/officeart/2005/8/colors/colorful2" csCatId="colorful" phldr="1"/>
      <dgm:spPr/>
    </dgm:pt>
    <dgm:pt modelId="{021391C9-72C5-44DC-B8D1-7FE082E7E59B}">
      <dgm:prSet phldrT="[Text]"/>
      <dgm:spPr/>
      <dgm:t>
        <a:bodyPr/>
        <a:lstStyle/>
        <a:p>
          <a:pPr algn="ctr"/>
          <a:r>
            <a:rPr lang="hr-HR" dirty="0" smtClean="0">
              <a:latin typeface="Arial" pitchFamily="34" charset="0"/>
              <a:cs typeface="Arial" pitchFamily="34" charset="0"/>
            </a:rPr>
            <a:t>sustavno se brinuti za dijeljenje, sakupljanje,  pohranu i umrežavanje  internog znanja</a:t>
          </a:r>
          <a:endParaRPr lang="hr-HR" dirty="0">
            <a:latin typeface="Arial" pitchFamily="34" charset="0"/>
            <a:cs typeface="Arial" pitchFamily="34" charset="0"/>
          </a:endParaRPr>
        </a:p>
      </dgm:t>
    </dgm:pt>
    <dgm:pt modelId="{36DAB5B5-5537-4D87-B450-624A4DA2E485}" type="parTrans" cxnId="{E4D34CBF-D356-4B2E-959D-6D58A3588C06}">
      <dgm:prSet/>
      <dgm:spPr/>
      <dgm:t>
        <a:bodyPr/>
        <a:lstStyle/>
        <a:p>
          <a:pPr algn="ctr"/>
          <a:endParaRPr lang="hr-HR">
            <a:latin typeface="Arial" pitchFamily="34" charset="0"/>
            <a:cs typeface="Arial" pitchFamily="34" charset="0"/>
          </a:endParaRPr>
        </a:p>
      </dgm:t>
    </dgm:pt>
    <dgm:pt modelId="{9DB748B2-B0BE-4F78-A9DB-3864FEC21933}" type="sibTrans" cxnId="{E4D34CBF-D356-4B2E-959D-6D58A3588C06}">
      <dgm:prSet/>
      <dgm:spPr/>
      <dgm:t>
        <a:bodyPr/>
        <a:lstStyle/>
        <a:p>
          <a:pPr algn="ctr"/>
          <a:endParaRPr lang="hr-HR">
            <a:latin typeface="Arial" pitchFamily="34" charset="0"/>
            <a:cs typeface="Arial" pitchFamily="34" charset="0"/>
          </a:endParaRPr>
        </a:p>
      </dgm:t>
    </dgm:pt>
    <dgm:pt modelId="{B9A20EC2-856D-468C-B4A3-E0506E81C474}">
      <dgm:prSet phldrT="[Text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pPr algn="ctr"/>
          <a:r>
            <a:rPr lang="hr-HR" dirty="0" smtClean="0">
              <a:latin typeface="Arial" pitchFamily="34" charset="0"/>
              <a:cs typeface="Arial" pitchFamily="34" charset="0"/>
            </a:rPr>
            <a:t>razvijati kulturu dijeljenja znanja</a:t>
          </a:r>
          <a:endParaRPr lang="hr-HR" dirty="0">
            <a:latin typeface="Arial" pitchFamily="34" charset="0"/>
            <a:cs typeface="Arial" pitchFamily="34" charset="0"/>
          </a:endParaRPr>
        </a:p>
      </dgm:t>
    </dgm:pt>
    <dgm:pt modelId="{2A302C8C-3F03-43ED-BF7D-ABBC13B61CAB}" type="parTrans" cxnId="{6F5F5031-A94C-47C8-B117-450F099CD8F6}">
      <dgm:prSet/>
      <dgm:spPr/>
      <dgm:t>
        <a:bodyPr/>
        <a:lstStyle/>
        <a:p>
          <a:pPr algn="ctr"/>
          <a:endParaRPr lang="hr-HR">
            <a:latin typeface="Arial" pitchFamily="34" charset="0"/>
            <a:cs typeface="Arial" pitchFamily="34" charset="0"/>
          </a:endParaRPr>
        </a:p>
      </dgm:t>
    </dgm:pt>
    <dgm:pt modelId="{C61596DC-A93A-448E-BE99-9C3820F2FFC2}" type="sibTrans" cxnId="{6F5F5031-A94C-47C8-B117-450F099CD8F6}">
      <dgm:prSet/>
      <dgm:spPr/>
      <dgm:t>
        <a:bodyPr/>
        <a:lstStyle/>
        <a:p>
          <a:pPr algn="ctr"/>
          <a:endParaRPr lang="hr-HR">
            <a:latin typeface="Arial" pitchFamily="34" charset="0"/>
            <a:cs typeface="Arial" pitchFamily="34" charset="0"/>
          </a:endParaRPr>
        </a:p>
      </dgm:t>
    </dgm:pt>
    <dgm:pt modelId="{49234E9C-37BA-48A3-AB04-82C7C9D1CE81}">
      <dgm:prSet phldrT="[Text]"/>
      <dgm:spPr>
        <a:solidFill>
          <a:srgbClr val="FF0000"/>
        </a:solidFill>
      </dgm:spPr>
      <dgm:t>
        <a:bodyPr/>
        <a:lstStyle/>
        <a:p>
          <a:pPr algn="ctr"/>
          <a:r>
            <a:rPr lang="hr-HR" dirty="0" smtClean="0">
              <a:latin typeface="Arial" pitchFamily="34" charset="0"/>
              <a:cs typeface="Arial" pitchFamily="34" charset="0"/>
            </a:rPr>
            <a:t> jačati i razvijati vlastitu vrijednosti</a:t>
          </a:r>
          <a:endParaRPr lang="hr-HR" dirty="0">
            <a:latin typeface="Arial" pitchFamily="34" charset="0"/>
            <a:cs typeface="Arial" pitchFamily="34" charset="0"/>
          </a:endParaRPr>
        </a:p>
      </dgm:t>
    </dgm:pt>
    <dgm:pt modelId="{097817D7-20A4-4D9E-8AAA-FF349A8AB1BB}" type="parTrans" cxnId="{91EED97A-74D9-4674-998F-083F5BAB1313}">
      <dgm:prSet/>
      <dgm:spPr/>
      <dgm:t>
        <a:bodyPr/>
        <a:lstStyle/>
        <a:p>
          <a:pPr algn="ctr"/>
          <a:endParaRPr lang="hr-HR">
            <a:latin typeface="Arial" pitchFamily="34" charset="0"/>
            <a:cs typeface="Arial" pitchFamily="34" charset="0"/>
          </a:endParaRPr>
        </a:p>
      </dgm:t>
    </dgm:pt>
    <dgm:pt modelId="{72625D3C-BEB9-4745-911D-B4F34F6105BA}" type="sibTrans" cxnId="{91EED97A-74D9-4674-998F-083F5BAB1313}">
      <dgm:prSet/>
      <dgm:spPr/>
      <dgm:t>
        <a:bodyPr/>
        <a:lstStyle/>
        <a:p>
          <a:pPr algn="ctr"/>
          <a:endParaRPr lang="hr-HR">
            <a:latin typeface="Arial" pitchFamily="34" charset="0"/>
            <a:cs typeface="Arial" pitchFamily="34" charset="0"/>
          </a:endParaRPr>
        </a:p>
      </dgm:t>
    </dgm:pt>
    <dgm:pt modelId="{6BB2A032-DC07-4596-BED8-BFC35244E991}" type="pres">
      <dgm:prSet presAssocID="{FF76AF20-CECC-41FF-8E38-45F8C85FDB09}" presName="CompostProcess" presStyleCnt="0">
        <dgm:presLayoutVars>
          <dgm:dir/>
          <dgm:resizeHandles val="exact"/>
        </dgm:presLayoutVars>
      </dgm:prSet>
      <dgm:spPr/>
    </dgm:pt>
    <dgm:pt modelId="{8DB86506-101F-4C80-A27D-A17601017195}" type="pres">
      <dgm:prSet presAssocID="{FF76AF20-CECC-41FF-8E38-45F8C85FDB09}" presName="arrow" presStyleLbl="bgShp" presStyleIdx="0" presStyleCnt="1" custLinFactNeighborY="104"/>
      <dgm:spPr>
        <a:solidFill>
          <a:schemeClr val="bg1">
            <a:lumMod val="85000"/>
          </a:schemeClr>
        </a:solidFill>
      </dgm:spPr>
    </dgm:pt>
    <dgm:pt modelId="{A219E292-0A25-411D-B3B2-18624FAD75A2}" type="pres">
      <dgm:prSet presAssocID="{FF76AF20-CECC-41FF-8E38-45F8C85FDB09}" presName="linearProcess" presStyleCnt="0"/>
      <dgm:spPr/>
    </dgm:pt>
    <dgm:pt modelId="{DB860AD0-6A9D-4488-9CE3-663D62EBFC89}" type="pres">
      <dgm:prSet presAssocID="{021391C9-72C5-44DC-B8D1-7FE082E7E59B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B0B4CFA-E018-433D-8802-34DB22590D59}" type="pres">
      <dgm:prSet presAssocID="{9DB748B2-B0BE-4F78-A9DB-3864FEC21933}" presName="sibTrans" presStyleCnt="0"/>
      <dgm:spPr/>
    </dgm:pt>
    <dgm:pt modelId="{F0BF2167-F0C7-4300-9F6C-3D5C363F2F8C}" type="pres">
      <dgm:prSet presAssocID="{B9A20EC2-856D-468C-B4A3-E0506E81C474}" presName="textNode" presStyleLbl="node1" presStyleIdx="1" presStyleCnt="3" custLinFactNeighborX="-37316" custLinFactNeighborY="-83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F770775-7BD5-4A82-A3A8-1C5F41973D41}" type="pres">
      <dgm:prSet presAssocID="{C61596DC-A93A-448E-BE99-9C3820F2FFC2}" presName="sibTrans" presStyleCnt="0"/>
      <dgm:spPr/>
    </dgm:pt>
    <dgm:pt modelId="{19FDF4C6-47FF-4334-B388-EAF4CA24540F}" type="pres">
      <dgm:prSet presAssocID="{49234E9C-37BA-48A3-AB04-82C7C9D1CE81}" presName="textNode" presStyleLbl="node1" presStyleIdx="2" presStyleCnt="3" custLinFactNeighborX="-49754" custLinFactNeighborY="-83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6F5F5031-A94C-47C8-B117-450F099CD8F6}" srcId="{FF76AF20-CECC-41FF-8E38-45F8C85FDB09}" destId="{B9A20EC2-856D-468C-B4A3-E0506E81C474}" srcOrd="1" destOrd="0" parTransId="{2A302C8C-3F03-43ED-BF7D-ABBC13B61CAB}" sibTransId="{C61596DC-A93A-448E-BE99-9C3820F2FFC2}"/>
    <dgm:cxn modelId="{F32C29E6-6C0B-40C3-8B6F-1CEBE07DC9AD}" type="presOf" srcId="{B9A20EC2-856D-468C-B4A3-E0506E81C474}" destId="{F0BF2167-F0C7-4300-9F6C-3D5C363F2F8C}" srcOrd="0" destOrd="0" presId="urn:microsoft.com/office/officeart/2005/8/layout/hProcess9"/>
    <dgm:cxn modelId="{E4D34CBF-D356-4B2E-959D-6D58A3588C06}" srcId="{FF76AF20-CECC-41FF-8E38-45F8C85FDB09}" destId="{021391C9-72C5-44DC-B8D1-7FE082E7E59B}" srcOrd="0" destOrd="0" parTransId="{36DAB5B5-5537-4D87-B450-624A4DA2E485}" sibTransId="{9DB748B2-B0BE-4F78-A9DB-3864FEC21933}"/>
    <dgm:cxn modelId="{77CB3241-B059-495D-8C9B-831D5A4A72F3}" type="presOf" srcId="{021391C9-72C5-44DC-B8D1-7FE082E7E59B}" destId="{DB860AD0-6A9D-4488-9CE3-663D62EBFC89}" srcOrd="0" destOrd="0" presId="urn:microsoft.com/office/officeart/2005/8/layout/hProcess9"/>
    <dgm:cxn modelId="{1499E4D8-1E0C-4B38-ABF3-37AD1CF58443}" type="presOf" srcId="{FF76AF20-CECC-41FF-8E38-45F8C85FDB09}" destId="{6BB2A032-DC07-4596-BED8-BFC35244E991}" srcOrd="0" destOrd="0" presId="urn:microsoft.com/office/officeart/2005/8/layout/hProcess9"/>
    <dgm:cxn modelId="{91EED97A-74D9-4674-998F-083F5BAB1313}" srcId="{FF76AF20-CECC-41FF-8E38-45F8C85FDB09}" destId="{49234E9C-37BA-48A3-AB04-82C7C9D1CE81}" srcOrd="2" destOrd="0" parTransId="{097817D7-20A4-4D9E-8AAA-FF349A8AB1BB}" sibTransId="{72625D3C-BEB9-4745-911D-B4F34F6105BA}"/>
    <dgm:cxn modelId="{1DA12F08-8D3D-4363-AD05-C27C8C95E811}" type="presOf" srcId="{49234E9C-37BA-48A3-AB04-82C7C9D1CE81}" destId="{19FDF4C6-47FF-4334-B388-EAF4CA24540F}" srcOrd="0" destOrd="0" presId="urn:microsoft.com/office/officeart/2005/8/layout/hProcess9"/>
    <dgm:cxn modelId="{7D0DB6C8-4F61-4DD8-8563-45DA6E2C03E3}" type="presParOf" srcId="{6BB2A032-DC07-4596-BED8-BFC35244E991}" destId="{8DB86506-101F-4C80-A27D-A17601017195}" srcOrd="0" destOrd="0" presId="urn:microsoft.com/office/officeart/2005/8/layout/hProcess9"/>
    <dgm:cxn modelId="{E8579E14-4CED-4B3E-A2C8-0C30D8E3B94F}" type="presParOf" srcId="{6BB2A032-DC07-4596-BED8-BFC35244E991}" destId="{A219E292-0A25-411D-B3B2-18624FAD75A2}" srcOrd="1" destOrd="0" presId="urn:microsoft.com/office/officeart/2005/8/layout/hProcess9"/>
    <dgm:cxn modelId="{3B110C0B-05AF-4F47-B457-8728C50B0DE5}" type="presParOf" srcId="{A219E292-0A25-411D-B3B2-18624FAD75A2}" destId="{DB860AD0-6A9D-4488-9CE3-663D62EBFC89}" srcOrd="0" destOrd="0" presId="urn:microsoft.com/office/officeart/2005/8/layout/hProcess9"/>
    <dgm:cxn modelId="{EA764C20-4EEC-4ED5-B66C-AB91245BDAFA}" type="presParOf" srcId="{A219E292-0A25-411D-B3B2-18624FAD75A2}" destId="{6B0B4CFA-E018-433D-8802-34DB22590D59}" srcOrd="1" destOrd="0" presId="urn:microsoft.com/office/officeart/2005/8/layout/hProcess9"/>
    <dgm:cxn modelId="{01CF55FA-A27A-4896-8E95-CB74BF721CCE}" type="presParOf" srcId="{A219E292-0A25-411D-B3B2-18624FAD75A2}" destId="{F0BF2167-F0C7-4300-9F6C-3D5C363F2F8C}" srcOrd="2" destOrd="0" presId="urn:microsoft.com/office/officeart/2005/8/layout/hProcess9"/>
    <dgm:cxn modelId="{C28D7491-DF2F-43B9-AF80-DFE6EDC584D2}" type="presParOf" srcId="{A219E292-0A25-411D-B3B2-18624FAD75A2}" destId="{DF770775-7BD5-4A82-A3A8-1C5F41973D41}" srcOrd="3" destOrd="0" presId="urn:microsoft.com/office/officeart/2005/8/layout/hProcess9"/>
    <dgm:cxn modelId="{763F6922-DE65-4A28-81C0-5D90C5954F92}" type="presParOf" srcId="{A219E292-0A25-411D-B3B2-18624FAD75A2}" destId="{19FDF4C6-47FF-4334-B388-EAF4CA24540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48E7B5-C49C-4E55-BEBD-11380149E830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7A643DCC-1684-48DC-A41B-208507CEAD73}">
      <dgm:prSet phldrT="[Text]"/>
      <dgm:spPr/>
      <dgm:t>
        <a:bodyPr/>
        <a:lstStyle/>
        <a:p>
          <a:r>
            <a:rPr lang="hr-HR" dirty="0" smtClean="0"/>
            <a:t>eksplicitno</a:t>
          </a:r>
          <a:endParaRPr lang="hr-HR" dirty="0"/>
        </a:p>
      </dgm:t>
    </dgm:pt>
    <dgm:pt modelId="{E9B56793-D63B-48B6-8F18-1C2658018F7D}" type="parTrans" cxnId="{8B083210-B754-4EC4-8A56-C8DFDD00AAFF}">
      <dgm:prSet/>
      <dgm:spPr/>
      <dgm:t>
        <a:bodyPr/>
        <a:lstStyle/>
        <a:p>
          <a:endParaRPr lang="hr-HR"/>
        </a:p>
      </dgm:t>
    </dgm:pt>
    <dgm:pt modelId="{964F6BF1-D7C8-466C-9BC5-21E1143E2DB5}" type="sibTrans" cxnId="{8B083210-B754-4EC4-8A56-C8DFDD00AAFF}">
      <dgm:prSet/>
      <dgm:spPr/>
      <dgm:t>
        <a:bodyPr/>
        <a:lstStyle/>
        <a:p>
          <a:endParaRPr lang="hr-HR"/>
        </a:p>
      </dgm:t>
    </dgm:pt>
    <dgm:pt modelId="{CD9F78BD-36ED-4D10-BD61-71D33E898675}">
      <dgm:prSet phldrT="[Text]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hr-HR" dirty="0" smtClean="0"/>
            <a:t>implicitno</a:t>
          </a:r>
          <a:endParaRPr lang="hr-HR" dirty="0"/>
        </a:p>
      </dgm:t>
    </dgm:pt>
    <dgm:pt modelId="{DE07829F-C84F-412B-9C63-EC54EB268383}" type="parTrans" cxnId="{1C407317-D40C-42EB-AE40-E975757EF560}">
      <dgm:prSet/>
      <dgm:spPr/>
      <dgm:t>
        <a:bodyPr/>
        <a:lstStyle/>
        <a:p>
          <a:endParaRPr lang="hr-HR"/>
        </a:p>
      </dgm:t>
    </dgm:pt>
    <dgm:pt modelId="{30556D48-A030-4493-A717-E5C108644DAB}" type="sibTrans" cxnId="{1C407317-D40C-42EB-AE40-E975757EF560}">
      <dgm:prSet/>
      <dgm:spPr/>
      <dgm:t>
        <a:bodyPr/>
        <a:lstStyle/>
        <a:p>
          <a:endParaRPr lang="hr-HR"/>
        </a:p>
      </dgm:t>
    </dgm:pt>
    <dgm:pt modelId="{B42E2788-4457-4997-810A-ABFF73FD594D}" type="pres">
      <dgm:prSet presAssocID="{EE48E7B5-C49C-4E55-BEBD-11380149E830}" presName="compositeShape" presStyleCnt="0">
        <dgm:presLayoutVars>
          <dgm:chMax val="7"/>
          <dgm:dir/>
          <dgm:resizeHandles val="exact"/>
        </dgm:presLayoutVars>
      </dgm:prSet>
      <dgm:spPr/>
    </dgm:pt>
    <dgm:pt modelId="{F165A1D0-1F56-4162-A2A7-71250E8620FA}" type="pres">
      <dgm:prSet presAssocID="{7A643DCC-1684-48DC-A41B-208507CEAD73}" presName="circ1" presStyleLbl="vennNode1" presStyleIdx="0" presStyleCnt="2" custScaleX="52876" custScaleY="51285"/>
      <dgm:spPr/>
      <dgm:t>
        <a:bodyPr/>
        <a:lstStyle/>
        <a:p>
          <a:endParaRPr lang="hr-HR"/>
        </a:p>
      </dgm:t>
    </dgm:pt>
    <dgm:pt modelId="{4FB78B30-7832-4B7F-8C63-D0827BC1A184}" type="pres">
      <dgm:prSet presAssocID="{7A643DCC-1684-48DC-A41B-208507CEAD7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A754D9C-1176-4D8A-B383-7C1D27633326}" type="pres">
      <dgm:prSet presAssocID="{CD9F78BD-36ED-4D10-BD61-71D33E898675}" presName="circ2" presStyleLbl="vennNode1" presStyleIdx="1" presStyleCnt="2"/>
      <dgm:spPr/>
      <dgm:t>
        <a:bodyPr/>
        <a:lstStyle/>
        <a:p>
          <a:endParaRPr lang="hr-HR"/>
        </a:p>
      </dgm:t>
    </dgm:pt>
    <dgm:pt modelId="{F4A74E5A-F847-498C-B4B7-FDBE15640222}" type="pres">
      <dgm:prSet presAssocID="{CD9F78BD-36ED-4D10-BD61-71D33E89867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196888A1-AE28-49B4-B619-27CAEB54717B}" type="presOf" srcId="{CD9F78BD-36ED-4D10-BD61-71D33E898675}" destId="{F4A74E5A-F847-498C-B4B7-FDBE15640222}" srcOrd="1" destOrd="0" presId="urn:microsoft.com/office/officeart/2005/8/layout/venn1"/>
    <dgm:cxn modelId="{0EB8C1EF-6F26-483B-A240-3AEBB2E9EE1B}" type="presOf" srcId="{CD9F78BD-36ED-4D10-BD61-71D33E898675}" destId="{5A754D9C-1176-4D8A-B383-7C1D27633326}" srcOrd="0" destOrd="0" presId="urn:microsoft.com/office/officeart/2005/8/layout/venn1"/>
    <dgm:cxn modelId="{8B083210-B754-4EC4-8A56-C8DFDD00AAFF}" srcId="{EE48E7B5-C49C-4E55-BEBD-11380149E830}" destId="{7A643DCC-1684-48DC-A41B-208507CEAD73}" srcOrd="0" destOrd="0" parTransId="{E9B56793-D63B-48B6-8F18-1C2658018F7D}" sibTransId="{964F6BF1-D7C8-466C-9BC5-21E1143E2DB5}"/>
    <dgm:cxn modelId="{A9FFF620-7931-420D-8FFB-5B03958CE2D6}" type="presOf" srcId="{EE48E7B5-C49C-4E55-BEBD-11380149E830}" destId="{B42E2788-4457-4997-810A-ABFF73FD594D}" srcOrd="0" destOrd="0" presId="urn:microsoft.com/office/officeart/2005/8/layout/venn1"/>
    <dgm:cxn modelId="{1C407317-D40C-42EB-AE40-E975757EF560}" srcId="{EE48E7B5-C49C-4E55-BEBD-11380149E830}" destId="{CD9F78BD-36ED-4D10-BD61-71D33E898675}" srcOrd="1" destOrd="0" parTransId="{DE07829F-C84F-412B-9C63-EC54EB268383}" sibTransId="{30556D48-A030-4493-A717-E5C108644DAB}"/>
    <dgm:cxn modelId="{032D9B7C-223B-4EF6-8FE2-5175299A4259}" type="presOf" srcId="{7A643DCC-1684-48DC-A41B-208507CEAD73}" destId="{F165A1D0-1F56-4162-A2A7-71250E8620FA}" srcOrd="0" destOrd="0" presId="urn:microsoft.com/office/officeart/2005/8/layout/venn1"/>
    <dgm:cxn modelId="{8C370E62-1B94-4DC0-A4BB-DEBA63A2830D}" type="presOf" srcId="{7A643DCC-1684-48DC-A41B-208507CEAD73}" destId="{4FB78B30-7832-4B7F-8C63-D0827BC1A184}" srcOrd="1" destOrd="0" presId="urn:microsoft.com/office/officeart/2005/8/layout/venn1"/>
    <dgm:cxn modelId="{E8C94FB0-5FF5-43DC-A038-9072CB8FEE74}" type="presParOf" srcId="{B42E2788-4457-4997-810A-ABFF73FD594D}" destId="{F165A1D0-1F56-4162-A2A7-71250E8620FA}" srcOrd="0" destOrd="0" presId="urn:microsoft.com/office/officeart/2005/8/layout/venn1"/>
    <dgm:cxn modelId="{E4EED3CC-F577-42AF-974E-E0BCF1740B86}" type="presParOf" srcId="{B42E2788-4457-4997-810A-ABFF73FD594D}" destId="{4FB78B30-7832-4B7F-8C63-D0827BC1A184}" srcOrd="1" destOrd="0" presId="urn:microsoft.com/office/officeart/2005/8/layout/venn1"/>
    <dgm:cxn modelId="{9700848F-E074-40C9-8910-448768E844DF}" type="presParOf" srcId="{B42E2788-4457-4997-810A-ABFF73FD594D}" destId="{5A754D9C-1176-4D8A-B383-7C1D27633326}" srcOrd="2" destOrd="0" presId="urn:microsoft.com/office/officeart/2005/8/layout/venn1"/>
    <dgm:cxn modelId="{7874803D-4B0C-4543-BB0F-D5A5D5BDC81C}" type="presParOf" srcId="{B42E2788-4457-4997-810A-ABFF73FD594D}" destId="{F4A74E5A-F847-498C-B4B7-FDBE15640222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A99D81-43E4-4342-9318-98CA407BA6AA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922E201F-73D4-409D-BEFA-882C40F4FD21}">
      <dgm:prSet phldrT="[Text]"/>
      <dgm:spPr/>
      <dgm:t>
        <a:bodyPr/>
        <a:lstStyle/>
        <a:p>
          <a:r>
            <a:rPr lang="hr-HR" dirty="0" smtClean="0"/>
            <a:t>polaznici</a:t>
          </a:r>
          <a:endParaRPr lang="hr-HR" dirty="0"/>
        </a:p>
      </dgm:t>
    </dgm:pt>
    <dgm:pt modelId="{2FDB5F0B-9802-45E0-AC94-94595DBAD9E3}" type="parTrans" cxnId="{7A1D3FF4-2E96-43F4-B303-AC1BB3FFD11D}">
      <dgm:prSet/>
      <dgm:spPr/>
      <dgm:t>
        <a:bodyPr/>
        <a:lstStyle/>
        <a:p>
          <a:endParaRPr lang="hr-HR"/>
        </a:p>
      </dgm:t>
    </dgm:pt>
    <dgm:pt modelId="{361D55C2-DF30-4BB6-AF4D-9ABFDE60F908}" type="sibTrans" cxnId="{7A1D3FF4-2E96-43F4-B303-AC1BB3FFD11D}">
      <dgm:prSet/>
      <dgm:spPr/>
      <dgm:t>
        <a:bodyPr/>
        <a:lstStyle/>
        <a:p>
          <a:endParaRPr lang="hr-HR"/>
        </a:p>
      </dgm:t>
    </dgm:pt>
    <dgm:pt modelId="{28B14F9A-CD37-4B8C-870D-E73586B9D6E9}">
      <dgm:prSet phldrT="[Text]"/>
      <dgm:spPr/>
      <dgm:t>
        <a:bodyPr/>
        <a:lstStyle/>
        <a:p>
          <a:r>
            <a:rPr lang="hr-HR" dirty="0" smtClean="0"/>
            <a:t>sadržaj</a:t>
          </a:r>
          <a:endParaRPr lang="hr-HR" dirty="0"/>
        </a:p>
      </dgm:t>
    </dgm:pt>
    <dgm:pt modelId="{4FD15210-A2D9-4142-A99A-60D924287787}" type="parTrans" cxnId="{C5DCB08F-765E-4FDB-B830-699533F50365}">
      <dgm:prSet/>
      <dgm:spPr/>
      <dgm:t>
        <a:bodyPr/>
        <a:lstStyle/>
        <a:p>
          <a:endParaRPr lang="hr-HR"/>
        </a:p>
      </dgm:t>
    </dgm:pt>
    <dgm:pt modelId="{BD68A999-7E4D-4A1B-9556-0E3DFDCE8180}" type="sibTrans" cxnId="{C5DCB08F-765E-4FDB-B830-699533F50365}">
      <dgm:prSet/>
      <dgm:spPr/>
      <dgm:t>
        <a:bodyPr/>
        <a:lstStyle/>
        <a:p>
          <a:endParaRPr lang="hr-HR"/>
        </a:p>
      </dgm:t>
    </dgm:pt>
    <dgm:pt modelId="{0C5834C3-3A56-4BB3-BA70-E0179543ABB6}">
      <dgm:prSet phldrT="[Text]"/>
      <dgm:spPr/>
      <dgm:t>
        <a:bodyPr/>
        <a:lstStyle/>
        <a:p>
          <a:r>
            <a:rPr lang="hr-HR" dirty="0" smtClean="0"/>
            <a:t>organizacija</a:t>
          </a:r>
          <a:endParaRPr lang="hr-HR" dirty="0"/>
        </a:p>
      </dgm:t>
    </dgm:pt>
    <dgm:pt modelId="{EB708D3D-15A5-415A-89DF-F06D3310C125}" type="parTrans" cxnId="{D83DE872-F261-4735-8A7A-62B8D17A2D9F}">
      <dgm:prSet/>
      <dgm:spPr/>
      <dgm:t>
        <a:bodyPr/>
        <a:lstStyle/>
        <a:p>
          <a:endParaRPr lang="hr-HR"/>
        </a:p>
      </dgm:t>
    </dgm:pt>
    <dgm:pt modelId="{79CBA271-C4C8-4161-882A-0A8146AB96C5}" type="sibTrans" cxnId="{D83DE872-F261-4735-8A7A-62B8D17A2D9F}">
      <dgm:prSet/>
      <dgm:spPr/>
      <dgm:t>
        <a:bodyPr/>
        <a:lstStyle/>
        <a:p>
          <a:endParaRPr lang="hr-HR"/>
        </a:p>
      </dgm:t>
    </dgm:pt>
    <dgm:pt modelId="{F1C6CA57-93B1-4C44-A1BD-1A6792BA0A62}">
      <dgm:prSet phldrT="[Text]"/>
      <dgm:spPr/>
      <dgm:t>
        <a:bodyPr/>
        <a:lstStyle/>
        <a:p>
          <a:r>
            <a:rPr lang="hr-HR" dirty="0" smtClean="0"/>
            <a:t>ICT</a:t>
          </a:r>
          <a:endParaRPr lang="hr-HR" dirty="0"/>
        </a:p>
      </dgm:t>
    </dgm:pt>
    <dgm:pt modelId="{46734903-FC1E-4BA4-8337-414297B095F6}" type="parTrans" cxnId="{837F1155-BC73-4437-875F-BBF6982C151B}">
      <dgm:prSet/>
      <dgm:spPr/>
      <dgm:t>
        <a:bodyPr/>
        <a:lstStyle/>
        <a:p>
          <a:endParaRPr lang="hr-HR"/>
        </a:p>
      </dgm:t>
    </dgm:pt>
    <dgm:pt modelId="{B970EFC2-4C07-4EFD-B0D9-2146F7161AE3}" type="sibTrans" cxnId="{837F1155-BC73-4437-875F-BBF6982C151B}">
      <dgm:prSet/>
      <dgm:spPr/>
      <dgm:t>
        <a:bodyPr/>
        <a:lstStyle/>
        <a:p>
          <a:endParaRPr lang="hr-HR"/>
        </a:p>
      </dgm:t>
    </dgm:pt>
    <dgm:pt modelId="{599083FC-CE47-4C9E-BCC6-53B11D4A171E}" type="pres">
      <dgm:prSet presAssocID="{CEA99D81-43E4-4342-9318-98CA407BA6AA}" presName="compositeShape" presStyleCnt="0">
        <dgm:presLayoutVars>
          <dgm:chMax val="7"/>
          <dgm:dir/>
          <dgm:resizeHandles val="exact"/>
        </dgm:presLayoutVars>
      </dgm:prSet>
      <dgm:spPr/>
    </dgm:pt>
    <dgm:pt modelId="{2C1E2225-75A9-41F4-A325-E9C42D7EBA4E}" type="pres">
      <dgm:prSet presAssocID="{922E201F-73D4-409D-BEFA-882C40F4FD21}" presName="circ1" presStyleLbl="vennNode1" presStyleIdx="0" presStyleCnt="4"/>
      <dgm:spPr/>
      <dgm:t>
        <a:bodyPr/>
        <a:lstStyle/>
        <a:p>
          <a:endParaRPr lang="hr-HR"/>
        </a:p>
      </dgm:t>
    </dgm:pt>
    <dgm:pt modelId="{09382DB4-9B91-46F6-B450-B2212782DCFF}" type="pres">
      <dgm:prSet presAssocID="{922E201F-73D4-409D-BEFA-882C40F4FD2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E3C3243-D19E-4BE0-A388-38F335A07E4F}" type="pres">
      <dgm:prSet presAssocID="{28B14F9A-CD37-4B8C-870D-E73586B9D6E9}" presName="circ2" presStyleLbl="vennNode1" presStyleIdx="1" presStyleCnt="4"/>
      <dgm:spPr/>
      <dgm:t>
        <a:bodyPr/>
        <a:lstStyle/>
        <a:p>
          <a:endParaRPr lang="hr-HR"/>
        </a:p>
      </dgm:t>
    </dgm:pt>
    <dgm:pt modelId="{F40D0EC2-E1FF-4AC6-9CF1-ADFA57D34CFF}" type="pres">
      <dgm:prSet presAssocID="{28B14F9A-CD37-4B8C-870D-E73586B9D6E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FDAB03A-A24D-4BBE-AE33-08C5E90139D6}" type="pres">
      <dgm:prSet presAssocID="{0C5834C3-3A56-4BB3-BA70-E0179543ABB6}" presName="circ3" presStyleLbl="vennNode1" presStyleIdx="2" presStyleCnt="4"/>
      <dgm:spPr/>
      <dgm:t>
        <a:bodyPr/>
        <a:lstStyle/>
        <a:p>
          <a:endParaRPr lang="hr-HR"/>
        </a:p>
      </dgm:t>
    </dgm:pt>
    <dgm:pt modelId="{13A6EDC5-0A14-4517-8AD2-37C61E058239}" type="pres">
      <dgm:prSet presAssocID="{0C5834C3-3A56-4BB3-BA70-E0179543ABB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B0CADE7-471B-41D6-B27F-55E1A3BA0F9E}" type="pres">
      <dgm:prSet presAssocID="{F1C6CA57-93B1-4C44-A1BD-1A6792BA0A62}" presName="circ4" presStyleLbl="vennNode1" presStyleIdx="3" presStyleCnt="4"/>
      <dgm:spPr/>
      <dgm:t>
        <a:bodyPr/>
        <a:lstStyle/>
        <a:p>
          <a:endParaRPr lang="hr-HR"/>
        </a:p>
      </dgm:t>
    </dgm:pt>
    <dgm:pt modelId="{5E92DA36-667A-4166-81B1-EAD09EBDC768}" type="pres">
      <dgm:prSet presAssocID="{F1C6CA57-93B1-4C44-A1BD-1A6792BA0A62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564C393A-77F9-4291-9B40-876321370488}" type="presOf" srcId="{0C5834C3-3A56-4BB3-BA70-E0179543ABB6}" destId="{4FDAB03A-A24D-4BBE-AE33-08C5E90139D6}" srcOrd="0" destOrd="0" presId="urn:microsoft.com/office/officeart/2005/8/layout/venn1"/>
    <dgm:cxn modelId="{83E7FEB8-422C-4E5B-B117-236D37749EC4}" type="presOf" srcId="{F1C6CA57-93B1-4C44-A1BD-1A6792BA0A62}" destId="{5B0CADE7-471B-41D6-B27F-55E1A3BA0F9E}" srcOrd="0" destOrd="0" presId="urn:microsoft.com/office/officeart/2005/8/layout/venn1"/>
    <dgm:cxn modelId="{9AF40EE5-90C0-42B4-81AE-F743AFD2B5A2}" type="presOf" srcId="{28B14F9A-CD37-4B8C-870D-E73586B9D6E9}" destId="{F40D0EC2-E1FF-4AC6-9CF1-ADFA57D34CFF}" srcOrd="1" destOrd="0" presId="urn:microsoft.com/office/officeart/2005/8/layout/venn1"/>
    <dgm:cxn modelId="{3211F5B2-96A7-43B3-9F47-984549164CB9}" type="presOf" srcId="{922E201F-73D4-409D-BEFA-882C40F4FD21}" destId="{2C1E2225-75A9-41F4-A325-E9C42D7EBA4E}" srcOrd="0" destOrd="0" presId="urn:microsoft.com/office/officeart/2005/8/layout/venn1"/>
    <dgm:cxn modelId="{CCB22EA9-6BF8-4AFB-8933-4A0EC4F46D5D}" type="presOf" srcId="{922E201F-73D4-409D-BEFA-882C40F4FD21}" destId="{09382DB4-9B91-46F6-B450-B2212782DCFF}" srcOrd="1" destOrd="0" presId="urn:microsoft.com/office/officeart/2005/8/layout/venn1"/>
    <dgm:cxn modelId="{C5DCB08F-765E-4FDB-B830-699533F50365}" srcId="{CEA99D81-43E4-4342-9318-98CA407BA6AA}" destId="{28B14F9A-CD37-4B8C-870D-E73586B9D6E9}" srcOrd="1" destOrd="0" parTransId="{4FD15210-A2D9-4142-A99A-60D924287787}" sibTransId="{BD68A999-7E4D-4A1B-9556-0E3DFDCE8180}"/>
    <dgm:cxn modelId="{249B808F-3EEC-44C8-96FA-8E9722C12531}" type="presOf" srcId="{F1C6CA57-93B1-4C44-A1BD-1A6792BA0A62}" destId="{5E92DA36-667A-4166-81B1-EAD09EBDC768}" srcOrd="1" destOrd="0" presId="urn:microsoft.com/office/officeart/2005/8/layout/venn1"/>
    <dgm:cxn modelId="{D83DE872-F261-4735-8A7A-62B8D17A2D9F}" srcId="{CEA99D81-43E4-4342-9318-98CA407BA6AA}" destId="{0C5834C3-3A56-4BB3-BA70-E0179543ABB6}" srcOrd="2" destOrd="0" parTransId="{EB708D3D-15A5-415A-89DF-F06D3310C125}" sibTransId="{79CBA271-C4C8-4161-882A-0A8146AB96C5}"/>
    <dgm:cxn modelId="{5A25B1B1-6B65-46E7-A0E7-DF147114CD14}" type="presOf" srcId="{CEA99D81-43E4-4342-9318-98CA407BA6AA}" destId="{599083FC-CE47-4C9E-BCC6-53B11D4A171E}" srcOrd="0" destOrd="0" presId="urn:microsoft.com/office/officeart/2005/8/layout/venn1"/>
    <dgm:cxn modelId="{C3B1B5E1-587E-42DC-B919-09B437A8953F}" type="presOf" srcId="{0C5834C3-3A56-4BB3-BA70-E0179543ABB6}" destId="{13A6EDC5-0A14-4517-8AD2-37C61E058239}" srcOrd="1" destOrd="0" presId="urn:microsoft.com/office/officeart/2005/8/layout/venn1"/>
    <dgm:cxn modelId="{7A1D3FF4-2E96-43F4-B303-AC1BB3FFD11D}" srcId="{CEA99D81-43E4-4342-9318-98CA407BA6AA}" destId="{922E201F-73D4-409D-BEFA-882C40F4FD21}" srcOrd="0" destOrd="0" parTransId="{2FDB5F0B-9802-45E0-AC94-94595DBAD9E3}" sibTransId="{361D55C2-DF30-4BB6-AF4D-9ABFDE60F908}"/>
    <dgm:cxn modelId="{837F1155-BC73-4437-875F-BBF6982C151B}" srcId="{CEA99D81-43E4-4342-9318-98CA407BA6AA}" destId="{F1C6CA57-93B1-4C44-A1BD-1A6792BA0A62}" srcOrd="3" destOrd="0" parTransId="{46734903-FC1E-4BA4-8337-414297B095F6}" sibTransId="{B970EFC2-4C07-4EFD-B0D9-2146F7161AE3}"/>
    <dgm:cxn modelId="{4BD62DD9-BDD4-46B6-B6C2-83F7BD10C647}" type="presOf" srcId="{28B14F9A-CD37-4B8C-870D-E73586B9D6E9}" destId="{4E3C3243-D19E-4BE0-A388-38F335A07E4F}" srcOrd="0" destOrd="0" presId="urn:microsoft.com/office/officeart/2005/8/layout/venn1"/>
    <dgm:cxn modelId="{CEF66A75-973E-4ABE-B628-E6082CF13C1C}" type="presParOf" srcId="{599083FC-CE47-4C9E-BCC6-53B11D4A171E}" destId="{2C1E2225-75A9-41F4-A325-E9C42D7EBA4E}" srcOrd="0" destOrd="0" presId="urn:microsoft.com/office/officeart/2005/8/layout/venn1"/>
    <dgm:cxn modelId="{4FD1B8C5-64E9-40A8-9A0E-172861ED3C47}" type="presParOf" srcId="{599083FC-CE47-4C9E-BCC6-53B11D4A171E}" destId="{09382DB4-9B91-46F6-B450-B2212782DCFF}" srcOrd="1" destOrd="0" presId="urn:microsoft.com/office/officeart/2005/8/layout/venn1"/>
    <dgm:cxn modelId="{8B3FDB52-6B5A-40A5-A184-76F510A74D39}" type="presParOf" srcId="{599083FC-CE47-4C9E-BCC6-53B11D4A171E}" destId="{4E3C3243-D19E-4BE0-A388-38F335A07E4F}" srcOrd="2" destOrd="0" presId="urn:microsoft.com/office/officeart/2005/8/layout/venn1"/>
    <dgm:cxn modelId="{CF39AA27-FB66-4ACD-A8B4-C567F1B5F3E8}" type="presParOf" srcId="{599083FC-CE47-4C9E-BCC6-53B11D4A171E}" destId="{F40D0EC2-E1FF-4AC6-9CF1-ADFA57D34CFF}" srcOrd="3" destOrd="0" presId="urn:microsoft.com/office/officeart/2005/8/layout/venn1"/>
    <dgm:cxn modelId="{5DF0DB1A-AA85-4692-BFD1-FC40B4EC1A18}" type="presParOf" srcId="{599083FC-CE47-4C9E-BCC6-53B11D4A171E}" destId="{4FDAB03A-A24D-4BBE-AE33-08C5E90139D6}" srcOrd="4" destOrd="0" presId="urn:microsoft.com/office/officeart/2005/8/layout/venn1"/>
    <dgm:cxn modelId="{799E3FDB-F500-4F9F-8E82-995F9C6DA520}" type="presParOf" srcId="{599083FC-CE47-4C9E-BCC6-53B11D4A171E}" destId="{13A6EDC5-0A14-4517-8AD2-37C61E058239}" srcOrd="5" destOrd="0" presId="urn:microsoft.com/office/officeart/2005/8/layout/venn1"/>
    <dgm:cxn modelId="{56187581-1895-4F2E-9217-49D900AEC26A}" type="presParOf" srcId="{599083FC-CE47-4C9E-BCC6-53B11D4A171E}" destId="{5B0CADE7-471B-41D6-B27F-55E1A3BA0F9E}" srcOrd="6" destOrd="0" presId="urn:microsoft.com/office/officeart/2005/8/layout/venn1"/>
    <dgm:cxn modelId="{70816A63-1844-412D-9D8D-EE4A21CED78D}" type="presParOf" srcId="{599083FC-CE47-4C9E-BCC6-53B11D4A171E}" destId="{5E92DA36-667A-4166-81B1-EAD09EBDC768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DE185B8-AC9E-49B0-BB29-B6372D762CF5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E3A33556-3C4A-4C0E-8C1A-75BBCA3B0581}">
      <dgm:prSet phldrT="[Text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r-HR" dirty="0" smtClean="0">
              <a:latin typeface="Arial" pitchFamily="34" charset="0"/>
              <a:cs typeface="Arial" pitchFamily="34" charset="0"/>
            </a:rPr>
            <a:t>1.uspostava </a:t>
          </a:r>
          <a:endParaRPr lang="hr-HR" dirty="0">
            <a:latin typeface="Arial" pitchFamily="34" charset="0"/>
            <a:cs typeface="Arial" pitchFamily="34" charset="0"/>
          </a:endParaRPr>
        </a:p>
      </dgm:t>
    </dgm:pt>
    <dgm:pt modelId="{84A90299-4871-4B37-A232-E3CF69A66FCE}" type="parTrans" cxnId="{4E5025AE-72D8-400D-A6EA-4773A9E04B59}">
      <dgm:prSet/>
      <dgm:spPr/>
      <dgm:t>
        <a:bodyPr/>
        <a:lstStyle/>
        <a:p>
          <a:endParaRPr lang="hr-HR">
            <a:latin typeface="Arial" pitchFamily="34" charset="0"/>
            <a:cs typeface="Arial" pitchFamily="34" charset="0"/>
          </a:endParaRPr>
        </a:p>
      </dgm:t>
    </dgm:pt>
    <dgm:pt modelId="{70C8BB5F-F202-48E2-AD5F-430FC4CA117E}" type="sibTrans" cxnId="{4E5025AE-72D8-400D-A6EA-4773A9E04B59}">
      <dgm:prSet/>
      <dgm:spPr/>
      <dgm:t>
        <a:bodyPr/>
        <a:lstStyle/>
        <a:p>
          <a:endParaRPr lang="hr-HR">
            <a:latin typeface="Arial" pitchFamily="34" charset="0"/>
            <a:cs typeface="Arial" pitchFamily="34" charset="0"/>
          </a:endParaRPr>
        </a:p>
      </dgm:t>
    </dgm:pt>
    <dgm:pt modelId="{FCC61E9C-199B-40F9-9B7B-3F204711271B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r-HR" dirty="0" smtClean="0">
              <a:latin typeface="Arial" pitchFamily="34" charset="0"/>
              <a:cs typeface="Arial" pitchFamily="34" charset="0"/>
            </a:rPr>
            <a:t>2. priprema</a:t>
          </a:r>
          <a:endParaRPr lang="hr-HR" dirty="0">
            <a:latin typeface="Arial" pitchFamily="34" charset="0"/>
            <a:cs typeface="Arial" pitchFamily="34" charset="0"/>
          </a:endParaRPr>
        </a:p>
      </dgm:t>
    </dgm:pt>
    <dgm:pt modelId="{6FD4060F-203C-4750-90DA-E0B6D19FA52B}" type="parTrans" cxnId="{911F9F09-CB43-4569-AFBC-975EF0E07EFB}">
      <dgm:prSet/>
      <dgm:spPr/>
      <dgm:t>
        <a:bodyPr/>
        <a:lstStyle/>
        <a:p>
          <a:endParaRPr lang="hr-HR">
            <a:latin typeface="Arial" pitchFamily="34" charset="0"/>
            <a:cs typeface="Arial" pitchFamily="34" charset="0"/>
          </a:endParaRPr>
        </a:p>
      </dgm:t>
    </dgm:pt>
    <dgm:pt modelId="{973AC853-1E0C-4DE1-B0B4-6FBC10711029}" type="sibTrans" cxnId="{911F9F09-CB43-4569-AFBC-975EF0E07EFB}">
      <dgm:prSet/>
      <dgm:spPr/>
      <dgm:t>
        <a:bodyPr/>
        <a:lstStyle/>
        <a:p>
          <a:endParaRPr lang="hr-HR">
            <a:latin typeface="Arial" pitchFamily="34" charset="0"/>
            <a:cs typeface="Arial" pitchFamily="34" charset="0"/>
          </a:endParaRPr>
        </a:p>
      </dgm:t>
    </dgm:pt>
    <dgm:pt modelId="{04A59BE7-F6ED-442D-A3E3-53754845471D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r-HR" dirty="0" smtClean="0">
              <a:latin typeface="Arial" pitchFamily="34" charset="0"/>
              <a:cs typeface="Arial" pitchFamily="34" charset="0"/>
            </a:rPr>
            <a:t>3. realizacija</a:t>
          </a:r>
          <a:endParaRPr lang="hr-HR" dirty="0">
            <a:latin typeface="Arial" pitchFamily="34" charset="0"/>
            <a:cs typeface="Arial" pitchFamily="34" charset="0"/>
          </a:endParaRPr>
        </a:p>
      </dgm:t>
    </dgm:pt>
    <dgm:pt modelId="{F0A49DBD-EB2A-46F8-9ED7-96DB4D689FEA}" type="parTrans" cxnId="{6EB0306A-7E04-4415-B55F-BB95837D5F28}">
      <dgm:prSet/>
      <dgm:spPr/>
      <dgm:t>
        <a:bodyPr/>
        <a:lstStyle/>
        <a:p>
          <a:endParaRPr lang="hr-HR">
            <a:latin typeface="Arial" pitchFamily="34" charset="0"/>
            <a:cs typeface="Arial" pitchFamily="34" charset="0"/>
          </a:endParaRPr>
        </a:p>
      </dgm:t>
    </dgm:pt>
    <dgm:pt modelId="{FEB09475-103C-4965-BECD-599CFD7A8802}" type="sibTrans" cxnId="{6EB0306A-7E04-4415-B55F-BB95837D5F28}">
      <dgm:prSet/>
      <dgm:spPr/>
      <dgm:t>
        <a:bodyPr/>
        <a:lstStyle/>
        <a:p>
          <a:endParaRPr lang="hr-HR">
            <a:latin typeface="Arial" pitchFamily="34" charset="0"/>
            <a:cs typeface="Arial" pitchFamily="34" charset="0"/>
          </a:endParaRPr>
        </a:p>
      </dgm:t>
    </dgm:pt>
    <dgm:pt modelId="{FECB9470-1787-40E8-871C-13F1EECCE8D6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hr-HR" dirty="0" smtClean="0">
              <a:latin typeface="Arial" pitchFamily="34" charset="0"/>
              <a:cs typeface="Arial" pitchFamily="34" charset="0"/>
            </a:rPr>
            <a:t>4. završna evaluacija</a:t>
          </a:r>
          <a:endParaRPr lang="hr-HR" dirty="0">
            <a:latin typeface="Arial" pitchFamily="34" charset="0"/>
            <a:cs typeface="Arial" pitchFamily="34" charset="0"/>
          </a:endParaRPr>
        </a:p>
      </dgm:t>
    </dgm:pt>
    <dgm:pt modelId="{4A6595DA-990C-4AA7-8B0F-743AF922BBFE}" type="parTrans" cxnId="{57A8D0FE-A171-454B-B90D-F8CDE0466552}">
      <dgm:prSet/>
      <dgm:spPr/>
      <dgm:t>
        <a:bodyPr/>
        <a:lstStyle/>
        <a:p>
          <a:endParaRPr lang="hr-HR">
            <a:latin typeface="Arial" pitchFamily="34" charset="0"/>
            <a:cs typeface="Arial" pitchFamily="34" charset="0"/>
          </a:endParaRPr>
        </a:p>
      </dgm:t>
    </dgm:pt>
    <dgm:pt modelId="{5350E27B-4C14-42E4-B4D9-E62607791594}" type="sibTrans" cxnId="{57A8D0FE-A171-454B-B90D-F8CDE0466552}">
      <dgm:prSet/>
      <dgm:spPr/>
      <dgm:t>
        <a:bodyPr/>
        <a:lstStyle/>
        <a:p>
          <a:endParaRPr lang="hr-HR">
            <a:latin typeface="Arial" pitchFamily="34" charset="0"/>
            <a:cs typeface="Arial" pitchFamily="34" charset="0"/>
          </a:endParaRPr>
        </a:p>
      </dgm:t>
    </dgm:pt>
    <dgm:pt modelId="{48AED682-04B0-427A-9690-30DF563BC37A}" type="pres">
      <dgm:prSet presAssocID="{DDE185B8-AC9E-49B0-BB29-B6372D762CF5}" presName="Name0" presStyleCnt="0">
        <dgm:presLayoutVars>
          <dgm:dir/>
          <dgm:animLvl val="lvl"/>
          <dgm:resizeHandles val="exact"/>
        </dgm:presLayoutVars>
      </dgm:prSet>
      <dgm:spPr/>
    </dgm:pt>
    <dgm:pt modelId="{0CE964E2-1F0E-478B-B216-C84CDEE95D9F}" type="pres">
      <dgm:prSet presAssocID="{E3A33556-3C4A-4C0E-8C1A-75BBCA3B0581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C4E7CFD-9213-4BCC-984C-48E0520FEFCC}" type="pres">
      <dgm:prSet presAssocID="{70C8BB5F-F202-48E2-AD5F-430FC4CA117E}" presName="parTxOnlySpace" presStyleCnt="0"/>
      <dgm:spPr/>
    </dgm:pt>
    <dgm:pt modelId="{48E7E2CD-1EA8-4868-9B81-705F4F72DC00}" type="pres">
      <dgm:prSet presAssocID="{FCC61E9C-199B-40F9-9B7B-3F204711271B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3B1106A-35F7-406A-94B9-650921DBEFD4}" type="pres">
      <dgm:prSet presAssocID="{973AC853-1E0C-4DE1-B0B4-6FBC10711029}" presName="parTxOnlySpace" presStyleCnt="0"/>
      <dgm:spPr/>
    </dgm:pt>
    <dgm:pt modelId="{8518DCE2-1D3D-4D69-8A60-006CB04A59A5}" type="pres">
      <dgm:prSet presAssocID="{04A59BE7-F6ED-442D-A3E3-53754845471D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6737E53-F705-4A7E-8FE7-6F52BADCFD15}" type="pres">
      <dgm:prSet presAssocID="{FEB09475-103C-4965-BECD-599CFD7A8802}" presName="parTxOnlySpace" presStyleCnt="0"/>
      <dgm:spPr/>
    </dgm:pt>
    <dgm:pt modelId="{9788F7C8-435E-4259-8B6D-8D9F3D1417F7}" type="pres">
      <dgm:prSet presAssocID="{FECB9470-1787-40E8-871C-13F1EECCE8D6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883038C2-F41D-4A96-8673-0925FDA8D84D}" type="presOf" srcId="{FCC61E9C-199B-40F9-9B7B-3F204711271B}" destId="{48E7E2CD-1EA8-4868-9B81-705F4F72DC00}" srcOrd="0" destOrd="0" presId="urn:microsoft.com/office/officeart/2005/8/layout/chevron1"/>
    <dgm:cxn modelId="{FB06C740-6D18-4385-B9C4-6D42BF636876}" type="presOf" srcId="{04A59BE7-F6ED-442D-A3E3-53754845471D}" destId="{8518DCE2-1D3D-4D69-8A60-006CB04A59A5}" srcOrd="0" destOrd="0" presId="urn:microsoft.com/office/officeart/2005/8/layout/chevron1"/>
    <dgm:cxn modelId="{6EB0306A-7E04-4415-B55F-BB95837D5F28}" srcId="{DDE185B8-AC9E-49B0-BB29-B6372D762CF5}" destId="{04A59BE7-F6ED-442D-A3E3-53754845471D}" srcOrd="2" destOrd="0" parTransId="{F0A49DBD-EB2A-46F8-9ED7-96DB4D689FEA}" sibTransId="{FEB09475-103C-4965-BECD-599CFD7A8802}"/>
    <dgm:cxn modelId="{4E5025AE-72D8-400D-A6EA-4773A9E04B59}" srcId="{DDE185B8-AC9E-49B0-BB29-B6372D762CF5}" destId="{E3A33556-3C4A-4C0E-8C1A-75BBCA3B0581}" srcOrd="0" destOrd="0" parTransId="{84A90299-4871-4B37-A232-E3CF69A66FCE}" sibTransId="{70C8BB5F-F202-48E2-AD5F-430FC4CA117E}"/>
    <dgm:cxn modelId="{01E1F437-CA29-4B86-9ABE-89D7060B615B}" type="presOf" srcId="{DDE185B8-AC9E-49B0-BB29-B6372D762CF5}" destId="{48AED682-04B0-427A-9690-30DF563BC37A}" srcOrd="0" destOrd="0" presId="urn:microsoft.com/office/officeart/2005/8/layout/chevron1"/>
    <dgm:cxn modelId="{57A8D0FE-A171-454B-B90D-F8CDE0466552}" srcId="{DDE185B8-AC9E-49B0-BB29-B6372D762CF5}" destId="{FECB9470-1787-40E8-871C-13F1EECCE8D6}" srcOrd="3" destOrd="0" parTransId="{4A6595DA-990C-4AA7-8B0F-743AF922BBFE}" sibTransId="{5350E27B-4C14-42E4-B4D9-E62607791594}"/>
    <dgm:cxn modelId="{796F66C7-2E35-4060-A7BE-6D8E74586F32}" type="presOf" srcId="{E3A33556-3C4A-4C0E-8C1A-75BBCA3B0581}" destId="{0CE964E2-1F0E-478B-B216-C84CDEE95D9F}" srcOrd="0" destOrd="0" presId="urn:microsoft.com/office/officeart/2005/8/layout/chevron1"/>
    <dgm:cxn modelId="{911F9F09-CB43-4569-AFBC-975EF0E07EFB}" srcId="{DDE185B8-AC9E-49B0-BB29-B6372D762CF5}" destId="{FCC61E9C-199B-40F9-9B7B-3F204711271B}" srcOrd="1" destOrd="0" parTransId="{6FD4060F-203C-4750-90DA-E0B6D19FA52B}" sibTransId="{973AC853-1E0C-4DE1-B0B4-6FBC10711029}"/>
    <dgm:cxn modelId="{89882310-8E8F-49CF-A9A5-5E6E6D84957F}" type="presOf" srcId="{FECB9470-1787-40E8-871C-13F1EECCE8D6}" destId="{9788F7C8-435E-4259-8B6D-8D9F3D1417F7}" srcOrd="0" destOrd="0" presId="urn:microsoft.com/office/officeart/2005/8/layout/chevron1"/>
    <dgm:cxn modelId="{CD9E8166-31F4-49B6-8CE0-61F115A4B3CB}" type="presParOf" srcId="{48AED682-04B0-427A-9690-30DF563BC37A}" destId="{0CE964E2-1F0E-478B-B216-C84CDEE95D9F}" srcOrd="0" destOrd="0" presId="urn:microsoft.com/office/officeart/2005/8/layout/chevron1"/>
    <dgm:cxn modelId="{A08DD440-5D67-49A7-9DDD-9963425D680A}" type="presParOf" srcId="{48AED682-04B0-427A-9690-30DF563BC37A}" destId="{FC4E7CFD-9213-4BCC-984C-48E0520FEFCC}" srcOrd="1" destOrd="0" presId="urn:microsoft.com/office/officeart/2005/8/layout/chevron1"/>
    <dgm:cxn modelId="{99DA3D2B-6200-479F-B170-63ABD06EF315}" type="presParOf" srcId="{48AED682-04B0-427A-9690-30DF563BC37A}" destId="{48E7E2CD-1EA8-4868-9B81-705F4F72DC00}" srcOrd="2" destOrd="0" presId="urn:microsoft.com/office/officeart/2005/8/layout/chevron1"/>
    <dgm:cxn modelId="{F2C576B8-916A-4B5E-90D5-BAB77E08A43B}" type="presParOf" srcId="{48AED682-04B0-427A-9690-30DF563BC37A}" destId="{93B1106A-35F7-406A-94B9-650921DBEFD4}" srcOrd="3" destOrd="0" presId="urn:microsoft.com/office/officeart/2005/8/layout/chevron1"/>
    <dgm:cxn modelId="{3C6AFFC2-D712-47C7-BE65-9C22D02F67E0}" type="presParOf" srcId="{48AED682-04B0-427A-9690-30DF563BC37A}" destId="{8518DCE2-1D3D-4D69-8A60-006CB04A59A5}" srcOrd="4" destOrd="0" presId="urn:microsoft.com/office/officeart/2005/8/layout/chevron1"/>
    <dgm:cxn modelId="{6DA25B01-F79C-42A3-838E-01CAB99BC41C}" type="presParOf" srcId="{48AED682-04B0-427A-9690-30DF563BC37A}" destId="{F6737E53-F705-4A7E-8FE7-6F52BADCFD15}" srcOrd="5" destOrd="0" presId="urn:microsoft.com/office/officeart/2005/8/layout/chevron1"/>
    <dgm:cxn modelId="{CE8A1664-98AC-4E49-96E5-738015CD085B}" type="presParOf" srcId="{48AED682-04B0-427A-9690-30DF563BC37A}" destId="{9788F7C8-435E-4259-8B6D-8D9F3D1417F7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D6CB512-1DA6-4FF7-93BC-32C8D6B7B2F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333F5675-16DD-4C60-9239-5D9500976BAD}">
      <dgm:prSet phldrT="[Text]"/>
      <dgm:spPr/>
      <dgm:t>
        <a:bodyPr/>
        <a:lstStyle/>
        <a:p>
          <a:r>
            <a:rPr lang="hr-HR" dirty="0" smtClean="0"/>
            <a:t>interni proces dijeljenja znanja</a:t>
          </a:r>
          <a:endParaRPr lang="hr-HR" dirty="0"/>
        </a:p>
      </dgm:t>
    </dgm:pt>
    <dgm:pt modelId="{4BEAAEF3-E33D-4A63-B8D9-AD056F7915F7}" type="parTrans" cxnId="{978D7E84-4D8E-4BD6-8398-0A7A16CCC702}">
      <dgm:prSet/>
      <dgm:spPr/>
      <dgm:t>
        <a:bodyPr/>
        <a:lstStyle/>
        <a:p>
          <a:endParaRPr lang="hr-HR"/>
        </a:p>
      </dgm:t>
    </dgm:pt>
    <dgm:pt modelId="{12365BE6-B971-4FF5-B374-A45AA20D3423}" type="sibTrans" cxnId="{978D7E84-4D8E-4BD6-8398-0A7A16CCC702}">
      <dgm:prSet/>
      <dgm:spPr/>
      <dgm:t>
        <a:bodyPr/>
        <a:lstStyle/>
        <a:p>
          <a:endParaRPr lang="hr-HR"/>
        </a:p>
      </dgm:t>
    </dgm:pt>
    <dgm:pt modelId="{5314BF06-7968-49C7-A93F-A0E3FC7743C9}">
      <dgm:prSet phldrT="[Text]"/>
      <dgm:spPr/>
      <dgm:t>
        <a:bodyPr/>
        <a:lstStyle/>
        <a:p>
          <a:r>
            <a:rPr lang="hr-HR" dirty="0" smtClean="0"/>
            <a:t>interna </a:t>
          </a:r>
          <a:r>
            <a:rPr lang="hr-HR" i="1" dirty="0" err="1" smtClean="0"/>
            <a:t>online</a:t>
          </a:r>
          <a:r>
            <a:rPr lang="hr-HR" dirty="0" smtClean="0"/>
            <a:t> akademija</a:t>
          </a:r>
          <a:endParaRPr lang="hr-HR" dirty="0"/>
        </a:p>
      </dgm:t>
    </dgm:pt>
    <dgm:pt modelId="{E97D1192-914C-4029-8B06-477A9CCFABC9}" type="parTrans" cxnId="{126CBCF4-9938-4D2E-AEC9-8FB9320CB551}">
      <dgm:prSet/>
      <dgm:spPr/>
      <dgm:t>
        <a:bodyPr/>
        <a:lstStyle/>
        <a:p>
          <a:endParaRPr lang="hr-HR"/>
        </a:p>
      </dgm:t>
    </dgm:pt>
    <dgm:pt modelId="{BB248F7F-F73D-4832-8715-EEAD478B3902}" type="sibTrans" cxnId="{126CBCF4-9938-4D2E-AEC9-8FB9320CB551}">
      <dgm:prSet/>
      <dgm:spPr/>
      <dgm:t>
        <a:bodyPr/>
        <a:lstStyle/>
        <a:p>
          <a:endParaRPr lang="hr-HR"/>
        </a:p>
      </dgm:t>
    </dgm:pt>
    <dgm:pt modelId="{714119A1-2C15-4261-A3CB-F0A3728054E6}">
      <dgm:prSet phldrT="[Text]"/>
      <dgm:spPr/>
      <dgm:t>
        <a:bodyPr/>
        <a:lstStyle/>
        <a:p>
          <a:r>
            <a:rPr lang="hr-HR" dirty="0" smtClean="0"/>
            <a:t>upravljanje idejama</a:t>
          </a:r>
          <a:endParaRPr lang="hr-HR" dirty="0"/>
        </a:p>
      </dgm:t>
    </dgm:pt>
    <dgm:pt modelId="{996106FF-A9E2-4F68-ACBB-773554BF3402}" type="parTrans" cxnId="{FC96775F-0ABE-43EE-BC80-FAF30DBD35BE}">
      <dgm:prSet/>
      <dgm:spPr/>
      <dgm:t>
        <a:bodyPr/>
        <a:lstStyle/>
        <a:p>
          <a:endParaRPr lang="hr-HR"/>
        </a:p>
      </dgm:t>
    </dgm:pt>
    <dgm:pt modelId="{BF2B0EBF-B5B1-44F3-8C54-D87F68BE284E}" type="sibTrans" cxnId="{FC96775F-0ABE-43EE-BC80-FAF30DBD35BE}">
      <dgm:prSet/>
      <dgm:spPr/>
      <dgm:t>
        <a:bodyPr/>
        <a:lstStyle/>
        <a:p>
          <a:endParaRPr lang="hr-HR"/>
        </a:p>
      </dgm:t>
    </dgm:pt>
    <dgm:pt modelId="{C513405A-A972-4146-8453-83C21EEA2C05}" type="pres">
      <dgm:prSet presAssocID="{9D6CB512-1DA6-4FF7-93BC-32C8D6B7B2F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hr-HR"/>
        </a:p>
      </dgm:t>
    </dgm:pt>
    <dgm:pt modelId="{7DC07BFE-7BD2-48A6-9CE7-526E8BDEB1F6}" type="pres">
      <dgm:prSet presAssocID="{9D6CB512-1DA6-4FF7-93BC-32C8D6B7B2F3}" presName="Name1" presStyleCnt="0"/>
      <dgm:spPr/>
    </dgm:pt>
    <dgm:pt modelId="{4AF8EC2D-2BD4-4EC4-9FBD-EE99CBCF4607}" type="pres">
      <dgm:prSet presAssocID="{9D6CB512-1DA6-4FF7-93BC-32C8D6B7B2F3}" presName="cycle" presStyleCnt="0"/>
      <dgm:spPr/>
    </dgm:pt>
    <dgm:pt modelId="{8C63A530-0A6B-42B9-A63A-3144DEBCA6A8}" type="pres">
      <dgm:prSet presAssocID="{9D6CB512-1DA6-4FF7-93BC-32C8D6B7B2F3}" presName="srcNode" presStyleLbl="node1" presStyleIdx="0" presStyleCnt="3"/>
      <dgm:spPr/>
    </dgm:pt>
    <dgm:pt modelId="{9C12825D-6207-426E-889B-29ECA941345C}" type="pres">
      <dgm:prSet presAssocID="{9D6CB512-1DA6-4FF7-93BC-32C8D6B7B2F3}" presName="conn" presStyleLbl="parChTrans1D2" presStyleIdx="0" presStyleCnt="1"/>
      <dgm:spPr/>
      <dgm:t>
        <a:bodyPr/>
        <a:lstStyle/>
        <a:p>
          <a:endParaRPr lang="hr-HR"/>
        </a:p>
      </dgm:t>
    </dgm:pt>
    <dgm:pt modelId="{3FE47DD2-9017-48A7-BACF-FDA933BA2A66}" type="pres">
      <dgm:prSet presAssocID="{9D6CB512-1DA6-4FF7-93BC-32C8D6B7B2F3}" presName="extraNode" presStyleLbl="node1" presStyleIdx="0" presStyleCnt="3"/>
      <dgm:spPr/>
    </dgm:pt>
    <dgm:pt modelId="{E76FAAB8-BABA-4E00-B742-047253E88B94}" type="pres">
      <dgm:prSet presAssocID="{9D6CB512-1DA6-4FF7-93BC-32C8D6B7B2F3}" presName="dstNode" presStyleLbl="node1" presStyleIdx="0" presStyleCnt="3"/>
      <dgm:spPr/>
    </dgm:pt>
    <dgm:pt modelId="{521E3A64-8745-4112-B607-AD0115F46CA1}" type="pres">
      <dgm:prSet presAssocID="{333F5675-16DD-4C60-9239-5D9500976BAD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EFF4925-5F15-4078-A512-FC142B5FB41B}" type="pres">
      <dgm:prSet presAssocID="{333F5675-16DD-4C60-9239-5D9500976BAD}" presName="accent_1" presStyleCnt="0"/>
      <dgm:spPr/>
    </dgm:pt>
    <dgm:pt modelId="{8577C816-98F6-4D71-A212-627113ED77D6}" type="pres">
      <dgm:prSet presAssocID="{333F5675-16DD-4C60-9239-5D9500976BAD}" presName="accentRepeatNode" presStyleLbl="solidFgAcc1" presStyleIdx="0" presStyleCnt="3"/>
      <dgm:spPr/>
    </dgm:pt>
    <dgm:pt modelId="{D052A104-0C90-4148-AA31-5631E3A36841}" type="pres">
      <dgm:prSet presAssocID="{5314BF06-7968-49C7-A93F-A0E3FC7743C9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AA7FB02-06B7-45D1-8FDE-BBF82FB055FC}" type="pres">
      <dgm:prSet presAssocID="{5314BF06-7968-49C7-A93F-A0E3FC7743C9}" presName="accent_2" presStyleCnt="0"/>
      <dgm:spPr/>
    </dgm:pt>
    <dgm:pt modelId="{E22C9BD5-0031-4ACB-ACB0-53A4721A7ED8}" type="pres">
      <dgm:prSet presAssocID="{5314BF06-7968-49C7-A93F-A0E3FC7743C9}" presName="accentRepeatNode" presStyleLbl="solidFgAcc1" presStyleIdx="1" presStyleCnt="3"/>
      <dgm:spPr/>
    </dgm:pt>
    <dgm:pt modelId="{F6783EAC-BCB2-4BD8-98DA-605A8D030ABB}" type="pres">
      <dgm:prSet presAssocID="{714119A1-2C15-4261-A3CB-F0A3728054E6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71708CE-DFD0-4FEC-BFE9-EFD1CC1830B5}" type="pres">
      <dgm:prSet presAssocID="{714119A1-2C15-4261-A3CB-F0A3728054E6}" presName="accent_3" presStyleCnt="0"/>
      <dgm:spPr/>
    </dgm:pt>
    <dgm:pt modelId="{3D276C09-CC89-4AA0-9E8A-6077EAF73260}" type="pres">
      <dgm:prSet presAssocID="{714119A1-2C15-4261-A3CB-F0A3728054E6}" presName="accentRepeatNode" presStyleLbl="solidFgAcc1" presStyleIdx="2" presStyleCnt="3"/>
      <dgm:spPr/>
    </dgm:pt>
  </dgm:ptLst>
  <dgm:cxnLst>
    <dgm:cxn modelId="{47FFB583-9ABE-4614-8DCA-3B47FB2CC4BE}" type="presOf" srcId="{714119A1-2C15-4261-A3CB-F0A3728054E6}" destId="{F6783EAC-BCB2-4BD8-98DA-605A8D030ABB}" srcOrd="0" destOrd="0" presId="urn:microsoft.com/office/officeart/2008/layout/VerticalCurvedList"/>
    <dgm:cxn modelId="{9ECA80CE-1A07-4EEE-86F1-1EEE55796B7D}" type="presOf" srcId="{9D6CB512-1DA6-4FF7-93BC-32C8D6B7B2F3}" destId="{C513405A-A972-4146-8453-83C21EEA2C05}" srcOrd="0" destOrd="0" presId="urn:microsoft.com/office/officeart/2008/layout/VerticalCurvedList"/>
    <dgm:cxn modelId="{978D7E84-4D8E-4BD6-8398-0A7A16CCC702}" srcId="{9D6CB512-1DA6-4FF7-93BC-32C8D6B7B2F3}" destId="{333F5675-16DD-4C60-9239-5D9500976BAD}" srcOrd="0" destOrd="0" parTransId="{4BEAAEF3-E33D-4A63-B8D9-AD056F7915F7}" sibTransId="{12365BE6-B971-4FF5-B374-A45AA20D3423}"/>
    <dgm:cxn modelId="{126CBCF4-9938-4D2E-AEC9-8FB9320CB551}" srcId="{9D6CB512-1DA6-4FF7-93BC-32C8D6B7B2F3}" destId="{5314BF06-7968-49C7-A93F-A0E3FC7743C9}" srcOrd="1" destOrd="0" parTransId="{E97D1192-914C-4029-8B06-477A9CCFABC9}" sibTransId="{BB248F7F-F73D-4832-8715-EEAD478B3902}"/>
    <dgm:cxn modelId="{CCD3CF4C-F7F8-40BA-A027-3B07A3E1182F}" type="presOf" srcId="{5314BF06-7968-49C7-A93F-A0E3FC7743C9}" destId="{D052A104-0C90-4148-AA31-5631E3A36841}" srcOrd="0" destOrd="0" presId="urn:microsoft.com/office/officeart/2008/layout/VerticalCurvedList"/>
    <dgm:cxn modelId="{FC7B3D7F-8B0E-4EF2-8CDC-E103A6766B03}" type="presOf" srcId="{12365BE6-B971-4FF5-B374-A45AA20D3423}" destId="{9C12825D-6207-426E-889B-29ECA941345C}" srcOrd="0" destOrd="0" presId="urn:microsoft.com/office/officeart/2008/layout/VerticalCurvedList"/>
    <dgm:cxn modelId="{FC96775F-0ABE-43EE-BC80-FAF30DBD35BE}" srcId="{9D6CB512-1DA6-4FF7-93BC-32C8D6B7B2F3}" destId="{714119A1-2C15-4261-A3CB-F0A3728054E6}" srcOrd="2" destOrd="0" parTransId="{996106FF-A9E2-4F68-ACBB-773554BF3402}" sibTransId="{BF2B0EBF-B5B1-44F3-8C54-D87F68BE284E}"/>
    <dgm:cxn modelId="{EB5C2602-3004-476A-83FE-C45DBB00657D}" type="presOf" srcId="{333F5675-16DD-4C60-9239-5D9500976BAD}" destId="{521E3A64-8745-4112-B607-AD0115F46CA1}" srcOrd="0" destOrd="0" presId="urn:microsoft.com/office/officeart/2008/layout/VerticalCurvedList"/>
    <dgm:cxn modelId="{E57FFA2D-99D4-4203-9B89-C20245E03F0E}" type="presParOf" srcId="{C513405A-A972-4146-8453-83C21EEA2C05}" destId="{7DC07BFE-7BD2-48A6-9CE7-526E8BDEB1F6}" srcOrd="0" destOrd="0" presId="urn:microsoft.com/office/officeart/2008/layout/VerticalCurvedList"/>
    <dgm:cxn modelId="{7B389B25-F0E3-4C46-9742-C1E8B82B5B1E}" type="presParOf" srcId="{7DC07BFE-7BD2-48A6-9CE7-526E8BDEB1F6}" destId="{4AF8EC2D-2BD4-4EC4-9FBD-EE99CBCF4607}" srcOrd="0" destOrd="0" presId="urn:microsoft.com/office/officeart/2008/layout/VerticalCurvedList"/>
    <dgm:cxn modelId="{D82CB4DE-C7CB-4BEC-8F25-425129398495}" type="presParOf" srcId="{4AF8EC2D-2BD4-4EC4-9FBD-EE99CBCF4607}" destId="{8C63A530-0A6B-42B9-A63A-3144DEBCA6A8}" srcOrd="0" destOrd="0" presId="urn:microsoft.com/office/officeart/2008/layout/VerticalCurvedList"/>
    <dgm:cxn modelId="{B2DD0947-52A6-4481-AEE0-BA1A1C8DB419}" type="presParOf" srcId="{4AF8EC2D-2BD4-4EC4-9FBD-EE99CBCF4607}" destId="{9C12825D-6207-426E-889B-29ECA941345C}" srcOrd="1" destOrd="0" presId="urn:microsoft.com/office/officeart/2008/layout/VerticalCurvedList"/>
    <dgm:cxn modelId="{5AB638C6-5E94-4112-81D6-F7C48465E133}" type="presParOf" srcId="{4AF8EC2D-2BD4-4EC4-9FBD-EE99CBCF4607}" destId="{3FE47DD2-9017-48A7-BACF-FDA933BA2A66}" srcOrd="2" destOrd="0" presId="urn:microsoft.com/office/officeart/2008/layout/VerticalCurvedList"/>
    <dgm:cxn modelId="{EBE46B5B-50FD-4F67-BF97-5AE071153755}" type="presParOf" srcId="{4AF8EC2D-2BD4-4EC4-9FBD-EE99CBCF4607}" destId="{E76FAAB8-BABA-4E00-B742-047253E88B94}" srcOrd="3" destOrd="0" presId="urn:microsoft.com/office/officeart/2008/layout/VerticalCurvedList"/>
    <dgm:cxn modelId="{2A9B862E-5B77-4BB6-93F9-9B40AD9D4448}" type="presParOf" srcId="{7DC07BFE-7BD2-48A6-9CE7-526E8BDEB1F6}" destId="{521E3A64-8745-4112-B607-AD0115F46CA1}" srcOrd="1" destOrd="0" presId="urn:microsoft.com/office/officeart/2008/layout/VerticalCurvedList"/>
    <dgm:cxn modelId="{34ABBBCC-E0B7-446C-8008-7354394DA45E}" type="presParOf" srcId="{7DC07BFE-7BD2-48A6-9CE7-526E8BDEB1F6}" destId="{CEFF4925-5F15-4078-A512-FC142B5FB41B}" srcOrd="2" destOrd="0" presId="urn:microsoft.com/office/officeart/2008/layout/VerticalCurvedList"/>
    <dgm:cxn modelId="{0E3FE68A-BEBD-4690-B8D2-768577F0BCB0}" type="presParOf" srcId="{CEFF4925-5F15-4078-A512-FC142B5FB41B}" destId="{8577C816-98F6-4D71-A212-627113ED77D6}" srcOrd="0" destOrd="0" presId="urn:microsoft.com/office/officeart/2008/layout/VerticalCurvedList"/>
    <dgm:cxn modelId="{3195FCC4-8027-4DFA-AE0F-BC8D6D08A5CC}" type="presParOf" srcId="{7DC07BFE-7BD2-48A6-9CE7-526E8BDEB1F6}" destId="{D052A104-0C90-4148-AA31-5631E3A36841}" srcOrd="3" destOrd="0" presId="urn:microsoft.com/office/officeart/2008/layout/VerticalCurvedList"/>
    <dgm:cxn modelId="{E8B54BF7-FFB7-4C3F-BBF0-9AC23457DD1B}" type="presParOf" srcId="{7DC07BFE-7BD2-48A6-9CE7-526E8BDEB1F6}" destId="{2AA7FB02-06B7-45D1-8FDE-BBF82FB055FC}" srcOrd="4" destOrd="0" presId="urn:microsoft.com/office/officeart/2008/layout/VerticalCurvedList"/>
    <dgm:cxn modelId="{92BC41FF-274C-4F87-BE0A-9FC4EECA3899}" type="presParOf" srcId="{2AA7FB02-06B7-45D1-8FDE-BBF82FB055FC}" destId="{E22C9BD5-0031-4ACB-ACB0-53A4721A7ED8}" srcOrd="0" destOrd="0" presId="urn:microsoft.com/office/officeart/2008/layout/VerticalCurvedList"/>
    <dgm:cxn modelId="{DD804EE0-A224-4AD7-8168-CB65564341E3}" type="presParOf" srcId="{7DC07BFE-7BD2-48A6-9CE7-526E8BDEB1F6}" destId="{F6783EAC-BCB2-4BD8-98DA-605A8D030ABB}" srcOrd="5" destOrd="0" presId="urn:microsoft.com/office/officeart/2008/layout/VerticalCurvedList"/>
    <dgm:cxn modelId="{0FBBC6A8-1B85-45FD-AF1B-A8B217269DF5}" type="presParOf" srcId="{7DC07BFE-7BD2-48A6-9CE7-526E8BDEB1F6}" destId="{F71708CE-DFD0-4FEC-BFE9-EFD1CC1830B5}" srcOrd="6" destOrd="0" presId="urn:microsoft.com/office/officeart/2008/layout/VerticalCurvedList"/>
    <dgm:cxn modelId="{E85A8B94-C4D6-462E-8190-8A0AC84182B1}" type="presParOf" srcId="{F71708CE-DFD0-4FEC-BFE9-EFD1CC1830B5}" destId="{3D276C09-CC89-4AA0-9E8A-6077EAF7326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A7745C-D1A6-4AC0-85EB-15CB725284BF}">
      <dsp:nvSpPr>
        <dsp:cNvPr id="0" name=""/>
        <dsp:cNvSpPr/>
      </dsp:nvSpPr>
      <dsp:spPr>
        <a:xfrm>
          <a:off x="1560877" y="0"/>
          <a:ext cx="2808313" cy="280831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C5B1AB-99CF-44DE-B088-A89A4A531684}">
      <dsp:nvSpPr>
        <dsp:cNvPr id="0" name=""/>
        <dsp:cNvSpPr/>
      </dsp:nvSpPr>
      <dsp:spPr>
        <a:xfrm>
          <a:off x="3065740" y="282339"/>
          <a:ext cx="1825403" cy="6647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/>
            <a:t>3. Iskoristiti unutarnje potencijale za inovacije i kompetitivne prednosti</a:t>
          </a:r>
          <a:endParaRPr lang="hr-HR" sz="1200" kern="1200" dirty="0"/>
        </a:p>
      </dsp:txBody>
      <dsp:txXfrm>
        <a:off x="3098192" y="314791"/>
        <a:ext cx="1760499" cy="599876"/>
      </dsp:txXfrm>
    </dsp:sp>
    <dsp:sp modelId="{1FC04FA3-91EF-4946-96B0-CD05B6659294}">
      <dsp:nvSpPr>
        <dsp:cNvPr id="0" name=""/>
        <dsp:cNvSpPr/>
      </dsp:nvSpPr>
      <dsp:spPr>
        <a:xfrm>
          <a:off x="3065740" y="1030217"/>
          <a:ext cx="1825403" cy="6647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/>
            <a:t>2. Istu pogrešku napraviti/platiti samo jednom</a:t>
          </a:r>
          <a:endParaRPr lang="hr-HR" sz="1200" kern="1200" dirty="0"/>
        </a:p>
      </dsp:txBody>
      <dsp:txXfrm>
        <a:off x="3098192" y="1062669"/>
        <a:ext cx="1760499" cy="599876"/>
      </dsp:txXfrm>
    </dsp:sp>
    <dsp:sp modelId="{CBDCCD77-CCDA-45FA-999A-7F0AEC3A8E92}">
      <dsp:nvSpPr>
        <dsp:cNvPr id="0" name=""/>
        <dsp:cNvSpPr/>
      </dsp:nvSpPr>
      <dsp:spPr>
        <a:xfrm>
          <a:off x="3065740" y="1778095"/>
          <a:ext cx="1825403" cy="6647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/>
            <a:t>1. Povezati one koji znaju s onima koji znanje trebaju</a:t>
          </a:r>
          <a:endParaRPr lang="hr-HR" sz="1200" kern="1200" dirty="0"/>
        </a:p>
      </dsp:txBody>
      <dsp:txXfrm>
        <a:off x="3098192" y="1810547"/>
        <a:ext cx="1760499" cy="5998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B86506-101F-4C80-A27D-A17601017195}">
      <dsp:nvSpPr>
        <dsp:cNvPr id="0" name=""/>
        <dsp:cNvSpPr/>
      </dsp:nvSpPr>
      <dsp:spPr>
        <a:xfrm>
          <a:off x="356439" y="0"/>
          <a:ext cx="4039648" cy="2780149"/>
        </a:xfrm>
        <a:prstGeom prst="rightArrow">
          <a:avLst/>
        </a:prstGeom>
        <a:solidFill>
          <a:schemeClr val="bg1">
            <a:lumMod val="8500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DB860AD0-6A9D-4488-9CE3-663D62EBFC89}">
      <dsp:nvSpPr>
        <dsp:cNvPr id="0" name=""/>
        <dsp:cNvSpPr/>
      </dsp:nvSpPr>
      <dsp:spPr>
        <a:xfrm>
          <a:off x="161047" y="834044"/>
          <a:ext cx="1425758" cy="111205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>
              <a:latin typeface="Arial" pitchFamily="34" charset="0"/>
              <a:cs typeface="Arial" pitchFamily="34" charset="0"/>
            </a:rPr>
            <a:t>sustavno se brinuti za dijeljenje, sakupljanje,  pohranu i umrežavanje  internog znanja</a:t>
          </a:r>
          <a:endParaRPr lang="hr-HR" sz="1100" kern="1200" dirty="0">
            <a:latin typeface="Arial" pitchFamily="34" charset="0"/>
            <a:cs typeface="Arial" pitchFamily="34" charset="0"/>
          </a:endParaRPr>
        </a:p>
      </dsp:txBody>
      <dsp:txXfrm>
        <a:off x="215333" y="888330"/>
        <a:ext cx="1317186" cy="1003487"/>
      </dsp:txXfrm>
    </dsp:sp>
    <dsp:sp modelId="{F0BF2167-F0C7-4300-9F6C-3D5C363F2F8C}">
      <dsp:nvSpPr>
        <dsp:cNvPr id="0" name=""/>
        <dsp:cNvSpPr/>
      </dsp:nvSpPr>
      <dsp:spPr>
        <a:xfrm>
          <a:off x="1634808" y="824770"/>
          <a:ext cx="1425758" cy="1112059"/>
        </a:xfrm>
        <a:prstGeom prst="roundRect">
          <a:avLst/>
        </a:prstGeom>
        <a:solidFill>
          <a:schemeClr val="tx1">
            <a:lumMod val="50000"/>
            <a:lumOff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>
              <a:latin typeface="Arial" pitchFamily="34" charset="0"/>
              <a:cs typeface="Arial" pitchFamily="34" charset="0"/>
            </a:rPr>
            <a:t>razvijati kulturu dijeljenja znanja</a:t>
          </a:r>
          <a:endParaRPr lang="hr-HR" sz="1100" kern="1200" dirty="0">
            <a:latin typeface="Arial" pitchFamily="34" charset="0"/>
            <a:cs typeface="Arial" pitchFamily="34" charset="0"/>
          </a:endParaRPr>
        </a:p>
      </dsp:txBody>
      <dsp:txXfrm>
        <a:off x="1689094" y="879056"/>
        <a:ext cx="1317186" cy="1003487"/>
      </dsp:txXfrm>
    </dsp:sp>
    <dsp:sp modelId="{19FDF4C6-47FF-4334-B388-EAF4CA24540F}">
      <dsp:nvSpPr>
        <dsp:cNvPr id="0" name=""/>
        <dsp:cNvSpPr/>
      </dsp:nvSpPr>
      <dsp:spPr>
        <a:xfrm>
          <a:off x="3127620" y="824770"/>
          <a:ext cx="1425758" cy="1112059"/>
        </a:xfrm>
        <a:prstGeom prst="roundRect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>
              <a:latin typeface="Arial" pitchFamily="34" charset="0"/>
              <a:cs typeface="Arial" pitchFamily="34" charset="0"/>
            </a:rPr>
            <a:t> jačati i razvijati vlastitu vrijednosti</a:t>
          </a:r>
          <a:endParaRPr lang="hr-HR" sz="1100" kern="1200" dirty="0">
            <a:latin typeface="Arial" pitchFamily="34" charset="0"/>
            <a:cs typeface="Arial" pitchFamily="34" charset="0"/>
          </a:endParaRPr>
        </a:p>
      </dsp:txBody>
      <dsp:txXfrm>
        <a:off x="3181906" y="879056"/>
        <a:ext cx="1317186" cy="10034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65A1D0-1F56-4162-A2A7-71250E8620FA}">
      <dsp:nvSpPr>
        <dsp:cNvPr id="0" name=""/>
        <dsp:cNvSpPr/>
      </dsp:nvSpPr>
      <dsp:spPr>
        <a:xfrm>
          <a:off x="392360" y="675491"/>
          <a:ext cx="1310159" cy="127073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kern="1200" dirty="0" smtClean="0"/>
            <a:t>eksplicitno</a:t>
          </a:r>
          <a:endParaRPr lang="hr-HR" sz="1300" kern="1200" dirty="0"/>
        </a:p>
      </dsp:txBody>
      <dsp:txXfrm>
        <a:off x="575310" y="825339"/>
        <a:ext cx="755407" cy="971042"/>
      </dsp:txXfrm>
    </dsp:sp>
    <dsp:sp modelId="{5A754D9C-1176-4D8A-B383-7C1D27633326}">
      <dsp:nvSpPr>
        <dsp:cNvPr id="0" name=""/>
        <dsp:cNvSpPr/>
      </dsp:nvSpPr>
      <dsp:spPr>
        <a:xfrm>
          <a:off x="1594340" y="71962"/>
          <a:ext cx="2477795" cy="2477795"/>
        </a:xfrm>
        <a:prstGeom prst="ellipse">
          <a:avLst/>
        </a:prstGeom>
        <a:solidFill>
          <a:srgbClr val="FF00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kern="1200" dirty="0" smtClean="0"/>
            <a:t>implicitno</a:t>
          </a:r>
          <a:endParaRPr lang="hr-HR" sz="1300" kern="1200" dirty="0"/>
        </a:p>
      </dsp:txBody>
      <dsp:txXfrm>
        <a:off x="2297498" y="364148"/>
        <a:ext cx="1428638" cy="18934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1E2225-75A9-41F4-A325-E9C42D7EBA4E}">
      <dsp:nvSpPr>
        <dsp:cNvPr id="0" name=""/>
        <dsp:cNvSpPr/>
      </dsp:nvSpPr>
      <dsp:spPr>
        <a:xfrm>
          <a:off x="1858025" y="28240"/>
          <a:ext cx="1468525" cy="146852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dirty="0" smtClean="0"/>
            <a:t>polaznici</a:t>
          </a:r>
          <a:endParaRPr lang="hr-HR" sz="1500" kern="1200" dirty="0"/>
        </a:p>
      </dsp:txBody>
      <dsp:txXfrm>
        <a:off x="2027470" y="225927"/>
        <a:ext cx="1129635" cy="465974"/>
      </dsp:txXfrm>
    </dsp:sp>
    <dsp:sp modelId="{4E3C3243-D19E-4BE0-A388-38F335A07E4F}">
      <dsp:nvSpPr>
        <dsp:cNvPr id="0" name=""/>
        <dsp:cNvSpPr/>
      </dsp:nvSpPr>
      <dsp:spPr>
        <a:xfrm>
          <a:off x="2507565" y="677781"/>
          <a:ext cx="1468525" cy="146852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dirty="0" smtClean="0"/>
            <a:t>sadržaj</a:t>
          </a:r>
          <a:endParaRPr lang="hr-HR" sz="1500" kern="1200" dirty="0"/>
        </a:p>
      </dsp:txBody>
      <dsp:txXfrm>
        <a:off x="3298310" y="847226"/>
        <a:ext cx="564817" cy="1129635"/>
      </dsp:txXfrm>
    </dsp:sp>
    <dsp:sp modelId="{4FDAB03A-A24D-4BBE-AE33-08C5E90139D6}">
      <dsp:nvSpPr>
        <dsp:cNvPr id="0" name=""/>
        <dsp:cNvSpPr/>
      </dsp:nvSpPr>
      <dsp:spPr>
        <a:xfrm>
          <a:off x="1858025" y="1327321"/>
          <a:ext cx="1468525" cy="146852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dirty="0" smtClean="0"/>
            <a:t>organizacija</a:t>
          </a:r>
          <a:endParaRPr lang="hr-HR" sz="1500" kern="1200" dirty="0"/>
        </a:p>
      </dsp:txBody>
      <dsp:txXfrm>
        <a:off x="2027470" y="2132186"/>
        <a:ext cx="1129635" cy="465974"/>
      </dsp:txXfrm>
    </dsp:sp>
    <dsp:sp modelId="{5B0CADE7-471B-41D6-B27F-55E1A3BA0F9E}">
      <dsp:nvSpPr>
        <dsp:cNvPr id="0" name=""/>
        <dsp:cNvSpPr/>
      </dsp:nvSpPr>
      <dsp:spPr>
        <a:xfrm>
          <a:off x="1208484" y="677781"/>
          <a:ext cx="1468525" cy="146852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dirty="0" smtClean="0"/>
            <a:t>ICT</a:t>
          </a:r>
          <a:endParaRPr lang="hr-HR" sz="1500" kern="1200" dirty="0"/>
        </a:p>
      </dsp:txBody>
      <dsp:txXfrm>
        <a:off x="1321448" y="847226"/>
        <a:ext cx="564817" cy="11296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0.68375</cdr:x>
      <cdr:y>0.29475</cdr:y>
    </cdr:from>
    <cdr:to>
      <cdr:x>0.97124</cdr:x>
      <cdr:y>0.45077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626968" y="1334036"/>
          <a:ext cx="2365920" cy="7061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hr-HR" sz="16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otvoriti raspravu na ponuđenu temu</a:t>
          </a:r>
          <a:endParaRPr lang="hr-HR" sz="1600" b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87EEC-1A01-448D-B2AD-70D0F47E11CD}" type="datetimeFigureOut">
              <a:rPr lang="hr-HR" smtClean="0"/>
              <a:t>4.2.2015.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CF361-D88B-4CDA-8FC8-DD9743839CE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8057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Zahvala:</a:t>
            </a:r>
          </a:p>
          <a:p>
            <a:pPr marL="171450" indent="-171450">
              <a:buFontTx/>
              <a:buChar char="-"/>
            </a:pPr>
            <a:r>
              <a:rPr lang="hr-HR" dirty="0" smtClean="0"/>
              <a:t>stručnom</a:t>
            </a:r>
            <a:r>
              <a:rPr lang="hr-HR" baseline="0" dirty="0" smtClean="0"/>
              <a:t> </a:t>
            </a:r>
            <a:r>
              <a:rPr lang="hr-HR" baseline="0" dirty="0" err="1" smtClean="0"/>
              <a:t>žriju</a:t>
            </a:r>
            <a:r>
              <a:rPr lang="hr-HR" baseline="0" dirty="0" smtClean="0"/>
              <a:t> koji je ovaj projekt proglasio jednom od tri najbolje HR prakse u 2013</a:t>
            </a:r>
          </a:p>
          <a:p>
            <a:pPr marL="171450" indent="-171450">
              <a:buFontTx/>
              <a:buChar char="-"/>
            </a:pPr>
            <a:r>
              <a:rPr lang="hr-HR" baseline="0" dirty="0" smtClean="0"/>
              <a:t>svim članovima tima koji su iznijeli ovaj projekt</a:t>
            </a:r>
          </a:p>
          <a:p>
            <a:pPr marL="171450" indent="-171450">
              <a:buFontTx/>
              <a:buChar char="-"/>
            </a:pPr>
            <a:r>
              <a:rPr lang="hr-HR" baseline="0" dirty="0" smtClean="0"/>
              <a:t>predsjedniku Uprave Podravke g. Zvonimiru Mršiću i direktorici Upravljanja ljudskim </a:t>
            </a:r>
            <a:r>
              <a:rPr lang="hr-HR" baseline="0" dirty="0" err="1" smtClean="0"/>
              <a:t>potencijalaima</a:t>
            </a:r>
            <a:r>
              <a:rPr lang="hr-HR" baseline="0" dirty="0" smtClean="0"/>
              <a:t> </a:t>
            </a:r>
            <a:r>
              <a:rPr lang="hr-HR" baseline="0" dirty="0" err="1" smtClean="0"/>
              <a:t>gđi</a:t>
            </a:r>
            <a:r>
              <a:rPr lang="hr-HR" baseline="0" dirty="0" smtClean="0"/>
              <a:t> Jasenki Maltarić-</a:t>
            </a:r>
            <a:r>
              <a:rPr lang="hr-HR" baseline="0" dirty="0" err="1" smtClean="0"/>
              <a:t>Dujnić</a:t>
            </a:r>
            <a:r>
              <a:rPr lang="hr-HR" baseline="0" dirty="0" smtClean="0"/>
              <a:t> koji su krovno podržali ovaj projekt i dali mu dobar vjetar u leđa</a:t>
            </a:r>
          </a:p>
          <a:p>
            <a:pPr marL="171450" indent="-171450">
              <a:buFontTx/>
              <a:buChar char="-"/>
            </a:pPr>
            <a:r>
              <a:rPr lang="hr-HR" baseline="0" dirty="0" smtClean="0"/>
              <a:t>svim zaposlenicima Podravke koji su se uključili u ovaj projekt i zahvaljujući kojima je on uspio –jer je rađen za njih i oni su ga prepoznali i uključili se u njega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CF361-D88B-4CDA-8FC8-DD9743839CEB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3125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6775DBE8-88D8-444B-B4A1-C769A22FB7EF}" type="slidenum">
              <a:rPr lang="hr-HR" smtClean="0">
                <a:latin typeface="Arial" charset="0"/>
              </a:rPr>
              <a:pPr eaLnBrk="1" hangingPunct="1"/>
              <a:t>3</a:t>
            </a:fld>
            <a:endParaRPr lang="hr-HR" smtClean="0">
              <a:latin typeface="Arial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znamo li naša </a:t>
            </a:r>
            <a:r>
              <a:rPr lang="hr-HR" dirty="0" err="1" smtClean="0"/>
              <a:t>ekspicitna</a:t>
            </a:r>
            <a:r>
              <a:rPr lang="hr-HR" dirty="0" smtClean="0"/>
              <a:t>,</a:t>
            </a:r>
            <a:r>
              <a:rPr lang="hr-HR" baseline="0" dirty="0" smtClean="0"/>
              <a:t> ali još </a:t>
            </a:r>
            <a:r>
              <a:rPr lang="hr-HR" baseline="0" dirty="0" err="1" smtClean="0"/>
              <a:t>bitnije</a:t>
            </a:r>
            <a:r>
              <a:rPr lang="hr-HR" baseline="0" dirty="0" smtClean="0"/>
              <a:t> </a:t>
            </a:r>
          </a:p>
          <a:p>
            <a:r>
              <a:rPr lang="hr-HR" baseline="0" dirty="0" smtClean="0"/>
              <a:t>implicitna znanja</a:t>
            </a:r>
          </a:p>
          <a:p>
            <a:r>
              <a:rPr lang="hr-HR" baseline="0" dirty="0" smtClean="0"/>
              <a:t>koliko potvoreno govorimo o pogrešnim i neuspješnim projektima?</a:t>
            </a:r>
          </a:p>
          <a:p>
            <a:r>
              <a:rPr lang="hr-HR" dirty="0" smtClean="0"/>
              <a:t>ta pitanja dovela su nas do ideje o pokretanju projekta odnosno o postavljanju temelja upravljanja</a:t>
            </a:r>
            <a:r>
              <a:rPr lang="hr-HR" baseline="0" dirty="0" smtClean="0"/>
              <a:t> </a:t>
            </a:r>
            <a:r>
              <a:rPr lang="hr-HR" baseline="0" dirty="0" err="1" smtClean="0"/>
              <a:t>tznanjem</a:t>
            </a:r>
            <a:r>
              <a:rPr lang="hr-HR" baseline="0" dirty="0" smtClean="0"/>
              <a:t> – no bili smo svjesni da IT platforma nije dovoljna za uspjeh nego je </a:t>
            </a:r>
            <a:r>
              <a:rPr lang="hr-HR" baseline="0" dirty="0" err="1" smtClean="0"/>
              <a:t>bitnije</a:t>
            </a:r>
            <a:r>
              <a:rPr lang="hr-HR" baseline="0" dirty="0" smtClean="0"/>
              <a:t> prvo napraviti povoljnu klimu i senzibilizirati ljude da dijele znanje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CF361-D88B-4CDA-8FC8-DD9743839CEB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95541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hr-HR" dirty="0" smtClean="0"/>
              <a:t>tu se podrazumijeva i dio –platiti samo jednom, radi se o onom drugom znanju – ne o formalnom, znanju </a:t>
            </a:r>
            <a:r>
              <a:rPr lang="hr-HR" dirty="0" err="1" smtClean="0"/>
              <a:t>proistekklom</a:t>
            </a:r>
            <a:r>
              <a:rPr lang="hr-HR" dirty="0" smtClean="0"/>
              <a:t> iz rada na projektima, pogrešaka, uspjeha, neformalnog </a:t>
            </a:r>
            <a:r>
              <a:rPr lang="hr-HR" dirty="0" err="1" smtClean="0"/>
              <a:t>obrazovanja....</a:t>
            </a:r>
            <a:r>
              <a:rPr lang="hr-HR" dirty="0" smtClean="0"/>
              <a:t>.</a:t>
            </a:r>
          </a:p>
          <a:p>
            <a:pPr marL="228600" indent="-228600">
              <a:buAutoNum type="arabicPeriod"/>
            </a:pPr>
            <a:r>
              <a:rPr lang="hr-HR" dirty="0" smtClean="0"/>
              <a:t>dodati i znanje</a:t>
            </a:r>
            <a:r>
              <a:rPr lang="hr-HR" baseline="0" dirty="0" smtClean="0"/>
              <a:t> platiti samo jednom</a:t>
            </a:r>
          </a:p>
          <a:p>
            <a:pPr marL="228600" indent="-228600">
              <a:buAutoNum type="arabicPeriod"/>
            </a:pPr>
            <a:endParaRPr lang="hr-HR" baseline="0" dirty="0" smtClean="0"/>
          </a:p>
          <a:p>
            <a:pPr marL="0" indent="0">
              <a:buNone/>
            </a:pPr>
            <a:r>
              <a:rPr lang="hr-HR" baseline="0" dirty="0" smtClean="0"/>
              <a:t>uzori: </a:t>
            </a:r>
            <a:r>
              <a:rPr lang="hr-HR" baseline="0" dirty="0" err="1" smtClean="0"/>
              <a:t>TEDx</a:t>
            </a:r>
            <a:r>
              <a:rPr lang="hr-HR" baseline="0" dirty="0" smtClean="0"/>
              <a:t>, </a:t>
            </a:r>
            <a:r>
              <a:rPr lang="hr-HR" baseline="0" dirty="0" err="1" smtClean="0"/>
              <a:t>Coursera.....jaki</a:t>
            </a:r>
            <a:r>
              <a:rPr lang="hr-HR" baseline="0" dirty="0" smtClean="0"/>
              <a:t> sustavi koji umrežavaju ljude i njihova znanje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CF361-D88B-4CDA-8FC8-DD9743839CEB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11235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eksplicitno</a:t>
            </a:r>
          </a:p>
          <a:p>
            <a:r>
              <a:rPr lang="hr-HR" dirty="0" smtClean="0"/>
              <a:t>implicitno – kako nešto ne raditi i zašto ne</a:t>
            </a:r>
          </a:p>
          <a:p>
            <a:r>
              <a:rPr lang="hr-HR" dirty="0" smtClean="0"/>
              <a:t>rasprave na temu u kojoj dolazio do izražaja implicitno znanje</a:t>
            </a:r>
          </a:p>
          <a:p>
            <a:r>
              <a:rPr lang="hr-HR" dirty="0" smtClean="0"/>
              <a:t>organizirati</a:t>
            </a:r>
            <a:r>
              <a:rPr lang="hr-HR" baseline="0" dirty="0" smtClean="0"/>
              <a:t> radionice, rasprave, </a:t>
            </a:r>
            <a:r>
              <a:rPr lang="hr-HR" baseline="0" dirty="0" err="1" smtClean="0"/>
              <a:t>debate...buriti</a:t>
            </a:r>
            <a:r>
              <a:rPr lang="hr-HR" baseline="0" dirty="0" smtClean="0"/>
              <a:t> vodu, neka se počne pričati o znanju, neka se pokaže i vidi da je znanje važno</a:t>
            </a:r>
          </a:p>
          <a:p>
            <a:endParaRPr lang="hr-HR" baseline="0" dirty="0" smtClean="0"/>
          </a:p>
          <a:p>
            <a:pPr marL="0" indent="0">
              <a:buNone/>
            </a:pPr>
            <a:r>
              <a:rPr lang="hr-HR" dirty="0" smtClean="0"/>
              <a:t>Upravljanje znanjem nove je i dinamično područje.</a:t>
            </a:r>
          </a:p>
          <a:p>
            <a:pPr marL="0" indent="0">
              <a:buNone/>
            </a:pPr>
            <a:r>
              <a:rPr lang="hr-HR" dirty="0" smtClean="0"/>
              <a:t>Izazovi: </a:t>
            </a:r>
            <a:r>
              <a:rPr lang="hr-HR" b="1" dirty="0" smtClean="0"/>
              <a:t>organizacijski, </a:t>
            </a:r>
            <a:r>
              <a:rPr lang="hr-HR" dirty="0" smtClean="0"/>
              <a:t>procesni, tehnološki.</a:t>
            </a:r>
          </a:p>
          <a:p>
            <a:pPr marL="0" indent="0">
              <a:buNone/>
            </a:pPr>
            <a:r>
              <a:rPr lang="hr-HR" dirty="0" smtClean="0"/>
              <a:t>Svjesni rizika na svim područjima, no najveći rizik za nas je predstavljao – čovjek.</a:t>
            </a:r>
          </a:p>
          <a:p>
            <a:pPr marL="0" indent="0">
              <a:buNone/>
            </a:pPr>
            <a:r>
              <a:rPr lang="hr-HR" dirty="0" smtClean="0"/>
              <a:t>Kako ga motivirati i pridobiti da se otvori i umreži?</a:t>
            </a:r>
          </a:p>
          <a:p>
            <a:pPr marL="0" indent="0">
              <a:buNone/>
            </a:pPr>
            <a:r>
              <a:rPr lang="hr-HR" dirty="0" smtClean="0"/>
              <a:t>Naravno, ključno je povjerenje.</a:t>
            </a:r>
          </a:p>
          <a:p>
            <a:pPr marL="0" indent="0">
              <a:buNone/>
            </a:pPr>
            <a:r>
              <a:rPr lang="hr-HR" dirty="0" smtClean="0"/>
              <a:t>Organizacijski – motivacija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endParaRPr lang="hr-HR" baseline="0" dirty="0" smtClean="0"/>
          </a:p>
          <a:p>
            <a:r>
              <a:rPr lang="hr-HR" baseline="0" dirty="0" smtClean="0"/>
              <a:t>željeli smo temu znanja staviti na dnevni red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CF361-D88B-4CDA-8FC8-DD9743839CEB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61480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dodati i dimenzije projekta: </a:t>
            </a:r>
            <a:r>
              <a:rPr lang="hr-HR" dirty="0" err="1" smtClean="0"/>
              <a:t>cjeloživotno</a:t>
            </a:r>
            <a:r>
              <a:rPr lang="hr-HR" dirty="0" smtClean="0"/>
              <a:t> učenje, održivi</a:t>
            </a:r>
            <a:r>
              <a:rPr lang="hr-HR" baseline="0" dirty="0" smtClean="0"/>
              <a:t> razvoj, </a:t>
            </a:r>
          </a:p>
          <a:p>
            <a:r>
              <a:rPr lang="hr-HR" dirty="0" smtClean="0"/>
              <a:t>idejni koncept:</a:t>
            </a:r>
          </a:p>
          <a:p>
            <a:pPr lvl="0"/>
            <a:r>
              <a:rPr lang="hr-HR" dirty="0" err="1" smtClean="0"/>
              <a:t>cjeloživotno</a:t>
            </a:r>
            <a:r>
              <a:rPr lang="hr-HR" dirty="0" smtClean="0"/>
              <a:t> učenje</a:t>
            </a:r>
          </a:p>
          <a:p>
            <a:pPr lvl="0"/>
            <a:r>
              <a:rPr lang="hr-HR" dirty="0" smtClean="0"/>
              <a:t>održivi razvoj – očuvanje korporativnog znanja</a:t>
            </a:r>
          </a:p>
          <a:p>
            <a:pPr lvl="0"/>
            <a:r>
              <a:rPr lang="hr-HR" dirty="0" smtClean="0"/>
              <a:t>dijeljenje znanja/promocija raznolikosti </a:t>
            </a:r>
          </a:p>
          <a:p>
            <a:pPr lvl="0"/>
            <a:r>
              <a:rPr lang="hr-HR" dirty="0" smtClean="0"/>
              <a:t>primjena ICT-a u učenju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CF361-D88B-4CDA-8FC8-DD9743839CEB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0546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napravljen u centrali , ali uključivao je cijelu grupu</a:t>
            </a:r>
          </a:p>
          <a:p>
            <a:r>
              <a:rPr lang="hr-HR" dirty="0" smtClean="0"/>
              <a:t>cilj potvrditi hipotezu da 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CF361-D88B-4CDA-8FC8-DD9743839CEB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9748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Wingdings" pitchFamily="2" charset="2"/>
              <a:buChar char="ü"/>
            </a:pPr>
            <a:r>
              <a:rPr lang="hr-HR" dirty="0" smtClean="0">
                <a:latin typeface="Arial" pitchFamily="34" charset="0"/>
                <a:cs typeface="Arial" pitchFamily="34" charset="0"/>
              </a:rPr>
              <a:t>prihvaćanje  projekta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hr-HR" dirty="0" smtClean="0">
                <a:latin typeface="Arial" pitchFamily="34" charset="0"/>
                <a:cs typeface="Arial" pitchFamily="34" charset="0"/>
              </a:rPr>
              <a:t>uspostava tima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hr-HR" dirty="0" smtClean="0">
                <a:latin typeface="Arial" pitchFamily="34" charset="0"/>
                <a:cs typeface="Arial" pitchFamily="34" charset="0"/>
              </a:rPr>
              <a:t>ugovaranje suradnje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hr-HR" dirty="0" smtClean="0">
                <a:latin typeface="Arial" pitchFamily="34" charset="0"/>
                <a:cs typeface="Arial" pitchFamily="34" charset="0"/>
              </a:rPr>
              <a:t>projektna povelja</a:t>
            </a:r>
          </a:p>
          <a:p>
            <a:endParaRPr lang="hr-HR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hr-HR" dirty="0" smtClean="0">
                <a:latin typeface="Arial" pitchFamily="34" charset="0"/>
                <a:cs typeface="Arial" pitchFamily="34" charset="0"/>
              </a:rPr>
              <a:t>vizualni identitet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hr-HR" dirty="0" smtClean="0">
                <a:latin typeface="Arial" pitchFamily="34" charset="0"/>
                <a:cs typeface="Arial" pitchFamily="34" charset="0"/>
              </a:rPr>
              <a:t>web platforma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hr-HR" dirty="0" err="1" smtClean="0">
                <a:latin typeface="Arial" pitchFamily="34" charset="0"/>
                <a:cs typeface="Arial" pitchFamily="34" charset="0"/>
              </a:rPr>
              <a:t>promo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 materijali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hr-HR" dirty="0" smtClean="0">
                <a:latin typeface="Arial" pitchFamily="34" charset="0"/>
                <a:cs typeface="Arial" pitchFamily="34" charset="0"/>
              </a:rPr>
              <a:t>sastanci s koordinatorima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hr-HR" dirty="0" smtClean="0">
                <a:latin typeface="Arial" pitchFamily="34" charset="0"/>
                <a:cs typeface="Arial" pitchFamily="34" charset="0"/>
              </a:rPr>
              <a:t>izrada kataloga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hr-HR" dirty="0" smtClean="0">
                <a:latin typeface="Arial" pitchFamily="34" charset="0"/>
                <a:cs typeface="Arial" pitchFamily="34" charset="0"/>
              </a:rPr>
              <a:t>edukacija predavača</a:t>
            </a:r>
          </a:p>
          <a:p>
            <a:endParaRPr lang="hr-HR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hr-HR" dirty="0" smtClean="0">
                <a:latin typeface="Arial" pitchFamily="34" charset="0"/>
                <a:cs typeface="Arial" pitchFamily="34" charset="0"/>
              </a:rPr>
              <a:t>objava web portala („trgovi znanja”)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hr-HR" dirty="0" smtClean="0">
                <a:latin typeface="Arial" pitchFamily="34" charset="0"/>
                <a:cs typeface="Arial" pitchFamily="34" charset="0"/>
              </a:rPr>
              <a:t>objava kataloga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hr-HR" dirty="0" smtClean="0">
                <a:latin typeface="Arial" pitchFamily="34" charset="0"/>
                <a:cs typeface="Arial" pitchFamily="34" charset="0"/>
              </a:rPr>
              <a:t>sakupljanje prijava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hr-HR" dirty="0" smtClean="0">
                <a:latin typeface="Arial" pitchFamily="34" charset="0"/>
                <a:cs typeface="Arial" pitchFamily="34" charset="0"/>
              </a:rPr>
              <a:t>izrada kalendara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hr-HR" dirty="0" smtClean="0">
                <a:latin typeface="Arial" pitchFamily="34" charset="0"/>
                <a:cs typeface="Arial" pitchFamily="34" charset="0"/>
              </a:rPr>
              <a:t>izrada e-tečajeva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hr-HR" dirty="0" smtClean="0">
                <a:latin typeface="Arial" pitchFamily="34" charset="0"/>
                <a:cs typeface="Arial" pitchFamily="34" charset="0"/>
              </a:rPr>
              <a:t>provedba edukacija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hr-HR" dirty="0" smtClean="0">
                <a:latin typeface="Arial" pitchFamily="34" charset="0"/>
                <a:cs typeface="Arial" pitchFamily="34" charset="0"/>
              </a:rPr>
              <a:t>upravljanje kvalitetom</a:t>
            </a:r>
          </a:p>
          <a:p>
            <a:pPr marL="285750" indent="-285750">
              <a:buFont typeface="Wingdings" pitchFamily="2" charset="2"/>
              <a:buChar char="ü"/>
            </a:pPr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hr-HR" dirty="0" smtClean="0">
                <a:latin typeface="Arial" pitchFamily="34" charset="0"/>
                <a:cs typeface="Arial" pitchFamily="34" charset="0"/>
              </a:rPr>
              <a:t>završna statistika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hr-HR" dirty="0" smtClean="0">
                <a:latin typeface="Arial" pitchFamily="34" charset="0"/>
                <a:cs typeface="Arial" pitchFamily="34" charset="0"/>
              </a:rPr>
              <a:t>završna ceremonija</a:t>
            </a:r>
          </a:p>
          <a:p>
            <a:pPr marL="285750" indent="-285750">
              <a:buFont typeface="Wingdings" pitchFamily="2" charset="2"/>
              <a:buChar char="ü"/>
            </a:pPr>
            <a:endParaRPr lang="hr-HR" dirty="0" smtClean="0">
              <a:latin typeface="Arial" pitchFamily="34" charset="0"/>
              <a:cs typeface="Arial" pitchFamily="34" charset="0"/>
            </a:endParaRP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CF361-D88B-4CDA-8FC8-DD9743839CEB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120710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objasniti</a:t>
            </a:r>
            <a:r>
              <a:rPr lang="hr-HR" baseline="0" dirty="0" smtClean="0"/>
              <a:t> 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CF361-D88B-4CDA-8FC8-DD9743839CEB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6088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6"/>
            <a:ext cx="5758408" cy="1470025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D6202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5072608" cy="1198984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2A52-B634-467E-BABF-B09983A54B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2560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D62F6AD-C81B-429E-BE92-B65EB0DD9EBE}" type="datetimeFigureOut">
              <a:rPr lang="hr-HR" smtClean="0"/>
              <a:t>4.2.2015.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2A52-B634-467E-BABF-B09983A54B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28194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D62F6AD-C81B-429E-BE92-B65EB0DD9EBE}" type="datetimeFigureOut">
              <a:rPr lang="hr-HR" smtClean="0"/>
              <a:t>4.2.2015.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2A52-B634-467E-BABF-B09983A54B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834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D6202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D62F6AD-C81B-429E-BE92-B65EB0DD9EBE}" type="datetimeFigureOut">
              <a:rPr lang="hr-HR" smtClean="0"/>
              <a:t>4.2.2015.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2A52-B634-467E-BABF-B09983A54B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14148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D62F6AD-C81B-429E-BE92-B65EB0DD9EBE}" type="datetimeFigureOut">
              <a:rPr lang="hr-HR" smtClean="0"/>
              <a:t>4.2.2015.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2A52-B634-467E-BABF-B09983A54B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1459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D62F6AD-C81B-429E-BE92-B65EB0DD9EBE}" type="datetimeFigureOut">
              <a:rPr lang="hr-HR" smtClean="0"/>
              <a:t>4.2.2015.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2A52-B634-467E-BABF-B09983A54B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9853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D62F6AD-C81B-429E-BE92-B65EB0DD9EBE}" type="datetimeFigureOut">
              <a:rPr lang="hr-HR" smtClean="0"/>
              <a:t>4.2.2015.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2A52-B634-467E-BABF-B09983A54B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9324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D62F6AD-C81B-429E-BE92-B65EB0DD9EBE}" type="datetimeFigureOut">
              <a:rPr lang="hr-HR" smtClean="0"/>
              <a:t>4.2.2015.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2A52-B634-467E-BABF-B09983A54B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4618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D62F6AD-C81B-429E-BE92-B65EB0DD9EBE}" type="datetimeFigureOut">
              <a:rPr lang="hr-HR" smtClean="0"/>
              <a:t>4.2.2015.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2A52-B634-467E-BABF-B09983A54B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73923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D62F6AD-C81B-429E-BE92-B65EB0DD9EBE}" type="datetimeFigureOut">
              <a:rPr lang="hr-HR" smtClean="0"/>
              <a:t>4.2.2015.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2A52-B634-467E-BABF-B09983A54B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42153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D62F6AD-C81B-429E-BE92-B65EB0DD9EBE}" type="datetimeFigureOut">
              <a:rPr lang="hr-HR" smtClean="0"/>
              <a:t>4.2.2015.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2A52-B634-467E-BABF-B09983A54B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454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02A52-B634-467E-BABF-B09983A54B0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77074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D6202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learning.podravka.hr/composica/courses/znamo-dijelimo-rastemo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2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2060848"/>
            <a:ext cx="5256584" cy="1470025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„Znamo, dijelimo, rastemo”</a:t>
            </a:r>
            <a:br>
              <a:rPr lang="hr-HR" dirty="0" smtClean="0"/>
            </a:br>
            <a:r>
              <a:rPr lang="hr-HR" dirty="0" smtClean="0"/>
              <a:t>Pilot projekt iz područja upravljanja znanjem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Snježana Šlabek</a:t>
            </a:r>
          </a:p>
          <a:p>
            <a:r>
              <a:rPr lang="hr-HR" dirty="0" smtClean="0"/>
              <a:t>Project </a:t>
            </a:r>
            <a:r>
              <a:rPr lang="hr-HR" dirty="0" err="1" smtClean="0"/>
              <a:t>Knowledge</a:t>
            </a:r>
            <a:r>
              <a:rPr lang="hr-HR" dirty="0" smtClean="0"/>
              <a:t> </a:t>
            </a:r>
            <a:r>
              <a:rPr lang="hr-HR" dirty="0" err="1" smtClean="0"/>
              <a:t>Manager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3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980729"/>
            <a:ext cx="8784976" cy="4513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Mentalna mapa projekta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1389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Upravljanje promjenama i rizicima</a:t>
            </a:r>
            <a:endParaRPr lang="hr-HR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412793"/>
            <a:ext cx="4325535" cy="3417927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4525963"/>
          </a:xfrm>
        </p:spPr>
        <p:txBody>
          <a:bodyPr/>
          <a:lstStyle/>
          <a:p>
            <a:r>
              <a:rPr lang="hr-HR" dirty="0" smtClean="0"/>
              <a:t>vizualni identitet</a:t>
            </a:r>
          </a:p>
          <a:p>
            <a:r>
              <a:rPr lang="hr-HR" dirty="0" smtClean="0"/>
              <a:t>brošure</a:t>
            </a:r>
          </a:p>
          <a:p>
            <a:r>
              <a:rPr lang="hr-HR" dirty="0" smtClean="0"/>
              <a:t>plakati</a:t>
            </a:r>
          </a:p>
          <a:p>
            <a:r>
              <a:rPr lang="hr-HR" dirty="0" smtClean="0"/>
              <a:t>web-portal</a:t>
            </a:r>
          </a:p>
          <a:p>
            <a:r>
              <a:rPr lang="hr-HR" dirty="0" err="1" smtClean="0"/>
              <a:t>flash</a:t>
            </a:r>
            <a:r>
              <a:rPr lang="hr-HR" dirty="0" smtClean="0"/>
              <a:t> animacije</a:t>
            </a:r>
          </a:p>
          <a:p>
            <a:r>
              <a:rPr lang="hr-HR" dirty="0" smtClean="0"/>
              <a:t>interni marketing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054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Motivacija</a:t>
            </a:r>
            <a:endParaRPr lang="hr-HR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sp>
        <p:nvSpPr>
          <p:cNvPr id="11" name="Content Placeholder 7"/>
          <p:cNvSpPr>
            <a:spLocks noGrp="1"/>
          </p:cNvSpPr>
          <p:nvPr>
            <p:ph idx="1"/>
          </p:nvPr>
        </p:nvSpPr>
        <p:spPr>
          <a:xfrm>
            <a:off x="457200" y="1600201"/>
            <a:ext cx="5338936" cy="4525963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hr-HR" dirty="0" smtClean="0"/>
              <a:t>motivacijski program </a:t>
            </a:r>
            <a:r>
              <a:rPr lang="hr-HR" b="1" dirty="0" smtClean="0"/>
              <a:t>„Edukacijom po edukaciju”</a:t>
            </a:r>
          </a:p>
          <a:p>
            <a:pPr>
              <a:buFont typeface="Wingdings" pitchFamily="2" charset="2"/>
              <a:buChar char="ü"/>
            </a:pPr>
            <a:r>
              <a:rPr lang="hr-HR" dirty="0" smtClean="0"/>
              <a:t>sakupljanje bodova – </a:t>
            </a:r>
            <a:r>
              <a:rPr lang="hr-HR" i="1" dirty="0" err="1" smtClean="0">
                <a:solidFill>
                  <a:schemeClr val="tx2"/>
                </a:solidFill>
              </a:rPr>
              <a:t>gamefication</a:t>
            </a:r>
            <a:endParaRPr lang="hr-HR" i="1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hr-HR" dirty="0" smtClean="0"/>
              <a:t>zamjena bodova za eksternu edukaciju</a:t>
            </a:r>
          </a:p>
          <a:p>
            <a:pPr>
              <a:buFont typeface="Wingdings" pitchFamily="2" charset="2"/>
              <a:buChar char="ü"/>
            </a:pPr>
            <a:r>
              <a:rPr lang="hr-HR" dirty="0" smtClean="0"/>
              <a:t>horizontalni razvoj karijere</a:t>
            </a:r>
          </a:p>
          <a:p>
            <a:pPr>
              <a:buFont typeface="Wingdings" pitchFamily="2" charset="2"/>
              <a:buChar char="ü"/>
            </a:pPr>
            <a:r>
              <a:rPr lang="hr-HR" dirty="0" smtClean="0"/>
              <a:t>promocija predavača</a:t>
            </a:r>
          </a:p>
          <a:p>
            <a:pPr>
              <a:buFont typeface="Wingdings" pitchFamily="2" charset="2"/>
              <a:buChar char="ü"/>
            </a:pPr>
            <a:endParaRPr lang="hr-HR" dirty="0"/>
          </a:p>
          <a:p>
            <a:pPr>
              <a:buFont typeface="Wingdings" pitchFamily="2" charset="2"/>
              <a:buChar char="ü"/>
            </a:pPr>
            <a:endParaRPr lang="hr-HR" dirty="0"/>
          </a:p>
        </p:txBody>
      </p:sp>
      <p:pic>
        <p:nvPicPr>
          <p:cNvPr id="12" name="Picture 11"/>
          <p:cNvPicPr/>
          <p:nvPr/>
        </p:nvPicPr>
        <p:blipFill>
          <a:blip r:embed="rId2"/>
          <a:stretch>
            <a:fillRect/>
          </a:stretch>
        </p:blipFill>
        <p:spPr>
          <a:xfrm>
            <a:off x="5645973" y="548680"/>
            <a:ext cx="3096344" cy="4044757"/>
          </a:xfrm>
          <a:prstGeom prst="rect">
            <a:avLst/>
          </a:prstGeom>
          <a:ln w="9525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710053"/>
            <a:ext cx="2147947" cy="214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74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Brošura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32620"/>
            <a:ext cx="7632848" cy="51474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661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Brošura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43183"/>
            <a:ext cx="8104134" cy="51423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7482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Web-stranica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/>
          </a:p>
        </p:txBody>
      </p:sp>
      <p:pic>
        <p:nvPicPr>
          <p:cNvPr id="3074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7" y="1528342"/>
            <a:ext cx="8516299" cy="45668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1979712" y="6381328"/>
            <a:ext cx="5256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>
                <a:latin typeface="Arial" pitchFamily="34" charset="0"/>
                <a:cs typeface="Arial" pitchFamily="34" charset="0"/>
              </a:rPr>
              <a:t>http://elearning.podravka.hr/</a:t>
            </a:r>
            <a:r>
              <a:rPr lang="hr-HR" sz="1200" dirty="0" err="1">
                <a:latin typeface="Arial" pitchFamily="34" charset="0"/>
                <a:cs typeface="Arial" pitchFamily="34" charset="0"/>
              </a:rPr>
              <a:t>composica</a:t>
            </a:r>
            <a:r>
              <a:rPr lang="hr-HR" sz="1200" dirty="0">
                <a:latin typeface="Arial" pitchFamily="34" charset="0"/>
                <a:cs typeface="Arial" pitchFamily="34" charset="0"/>
              </a:rPr>
              <a:t>/</a:t>
            </a:r>
            <a:r>
              <a:rPr lang="hr-HR" sz="1200" dirty="0" err="1">
                <a:latin typeface="Arial" pitchFamily="34" charset="0"/>
                <a:cs typeface="Arial" pitchFamily="34" charset="0"/>
              </a:rPr>
              <a:t>courses</a:t>
            </a:r>
            <a:r>
              <a:rPr lang="hr-HR" sz="1200" dirty="0">
                <a:latin typeface="Arial" pitchFamily="34" charset="0"/>
                <a:cs typeface="Arial" pitchFamily="34" charset="0"/>
              </a:rPr>
              <a:t>/znamo-dijelimo-rastemo/</a:t>
            </a:r>
          </a:p>
        </p:txBody>
      </p:sp>
    </p:spTree>
    <p:extLst>
      <p:ext uri="{BB962C8B-B14F-4D97-AF65-F5344CB8AC3E}">
        <p14:creationId xmlns:p14="http://schemas.microsoft.com/office/powerpoint/2010/main" val="5750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Priprema predavača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b="1" dirty="0" smtClean="0"/>
              <a:t>„Od profesionalca do edukatora”</a:t>
            </a:r>
          </a:p>
          <a:p>
            <a:pPr>
              <a:buFontTx/>
              <a:buChar char="-"/>
            </a:pPr>
            <a:r>
              <a:rPr lang="hr-HR" dirty="0" smtClean="0"/>
              <a:t>interne radionice na kojima se radio koncept predavanja / radionica</a:t>
            </a:r>
          </a:p>
          <a:p>
            <a:pPr>
              <a:buFontTx/>
              <a:buChar char="-"/>
            </a:pPr>
            <a:r>
              <a:rPr lang="hr-HR" dirty="0" smtClean="0"/>
              <a:t>edukacija o držanju predavanja</a:t>
            </a:r>
          </a:p>
          <a:p>
            <a:pPr>
              <a:buFontTx/>
              <a:buChar char="-"/>
            </a:pPr>
            <a:r>
              <a:rPr lang="hr-HR" dirty="0" smtClean="0"/>
              <a:t>grupna diskusija o svakoj temi</a:t>
            </a:r>
          </a:p>
          <a:p>
            <a:pPr>
              <a:buFontTx/>
              <a:buChar char="-"/>
            </a:pPr>
            <a:r>
              <a:rPr lang="hr-HR" dirty="0" smtClean="0"/>
              <a:t>koordinatori / ambasadori dijeljenja znanja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700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Organizacija internih predavanja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549619"/>
            <a:ext cx="9144000" cy="2617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001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4. Konkretan učinak projekta</a:t>
            </a:r>
            <a:endParaRPr lang="hr-HR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4725144"/>
            <a:ext cx="7272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hr-HR" sz="2000" dirty="0" smtClean="0">
                <a:latin typeface="Arial" pitchFamily="34" charset="0"/>
                <a:cs typeface="Arial" pitchFamily="34" charset="0"/>
              </a:rPr>
              <a:t>106 tema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hr-HR" sz="2000" dirty="0" smtClean="0">
                <a:latin typeface="Arial" pitchFamily="34" charset="0"/>
                <a:cs typeface="Arial" pitchFamily="34" charset="0"/>
              </a:rPr>
              <a:t>60 predavača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hr-HR" sz="2000" dirty="0" smtClean="0">
                <a:latin typeface="Arial" pitchFamily="34" charset="0"/>
                <a:cs typeface="Arial" pitchFamily="34" charset="0"/>
              </a:rPr>
              <a:t>26 polaznika po klasičnoj edukaciji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hr-HR" sz="2000" dirty="0" smtClean="0">
                <a:latin typeface="Arial" pitchFamily="34" charset="0"/>
                <a:cs typeface="Arial" pitchFamily="34" charset="0"/>
              </a:rPr>
              <a:t>14 sati pripreme predavača za 1 sat edukacije</a:t>
            </a:r>
            <a:endParaRPr lang="hr-HR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6649684"/>
              </p:ext>
            </p:extLst>
          </p:nvPr>
        </p:nvGraphicFramePr>
        <p:xfrm>
          <a:off x="2627784" y="1556792"/>
          <a:ext cx="5328592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987824" y="2049815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latin typeface="Arial" pitchFamily="34" charset="0"/>
                <a:cs typeface="Arial" pitchFamily="34" charset="0"/>
              </a:rPr>
              <a:t>klasična edukacija</a:t>
            </a:r>
            <a:endParaRPr lang="hr-H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24128" y="2815155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latin typeface="Arial" pitchFamily="34" charset="0"/>
                <a:cs typeface="Arial" pitchFamily="34" charset="0"/>
              </a:rPr>
              <a:t>e-tečajevi</a:t>
            </a:r>
            <a:endParaRPr lang="hr-H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0042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Ostvareni zacrtani ciljevi</a:t>
            </a:r>
            <a:endParaRPr lang="hr-H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3696404"/>
              </p:ext>
            </p:extLst>
          </p:nvPr>
        </p:nvGraphicFramePr>
        <p:xfrm>
          <a:off x="611560" y="1700808"/>
          <a:ext cx="7776863" cy="407726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841639"/>
                <a:gridCol w="4935224"/>
              </a:tblGrid>
              <a:tr h="3632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postavljen cilj</a:t>
                      </a:r>
                      <a:endParaRPr lang="hr-HR" sz="14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način realizacije</a:t>
                      </a:r>
                      <a:endParaRPr lang="hr-HR" sz="14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</a:tr>
              <a:tr h="67520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>
                          <a:effectLst/>
                          <a:latin typeface="Arial" pitchFamily="34" charset="0"/>
                          <a:cs typeface="Arial" pitchFamily="34" charset="0"/>
                        </a:rPr>
                        <a:t>detektirati „što znamo i tko zna”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hr-HR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prijavljeno 106 različite teme edukacija („što znamo“), </a:t>
                      </a:r>
                      <a:r>
                        <a:rPr lang="hr-HR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60 predavača </a:t>
                      </a:r>
                      <a:r>
                        <a:rPr lang="hr-HR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(„tko zna“) - iz svih poslovnih područja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hr-HR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91474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motivirati zaposlenike da  znanje prenose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hr-HR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  <a:latin typeface="Arial" pitchFamily="34" charset="0"/>
                          <a:cs typeface="Arial" pitchFamily="34" charset="0"/>
                        </a:rPr>
                        <a:t>motivacijski paket „Edukacijom po edukaciju“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  <a:latin typeface="Arial" pitchFamily="34" charset="0"/>
                          <a:cs typeface="Arial" pitchFamily="34" charset="0"/>
                        </a:rPr>
                        <a:t>sakupljanje bodova,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  <a:latin typeface="Arial" pitchFamily="34" charset="0"/>
                          <a:cs typeface="Arial" pitchFamily="34" charset="0"/>
                        </a:rPr>
                        <a:t>interna promocija predavača,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  <a:latin typeface="Arial" pitchFamily="34" charset="0"/>
                          <a:cs typeface="Arial" pitchFamily="34" charset="0"/>
                        </a:rPr>
                        <a:t>promocija dijeljenja znanja kao poželjne kompetencije</a:t>
                      </a:r>
                      <a:endParaRPr lang="hr-HR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66772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osigurati sustav koji im to omogućuje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hr-HR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>
                          <a:effectLst/>
                          <a:latin typeface="Arial" pitchFamily="34" charset="0"/>
                          <a:cs typeface="Arial" pitchFamily="34" charset="0"/>
                        </a:rPr>
                        <a:t>osigurani različiti modeli prijenosa znanja (otvorena katedra, šalji dalje, off-topic, otvoreni dani sektora, interne radionice...)</a:t>
                      </a:r>
                      <a:endParaRPr lang="hr-HR" sz="14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26848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spremati znanje u bazu</a:t>
                      </a:r>
                      <a:endParaRPr lang="hr-HR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znanje s edukacija spremano bazu na intranetu</a:t>
                      </a:r>
                      <a:endParaRPr lang="hr-HR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44564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hr-HR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davati znanje na otvorenu diskusiju</a:t>
                      </a:r>
                      <a:endParaRPr lang="hr-HR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poticane diskusije prije (</a:t>
                      </a:r>
                      <a:r>
                        <a:rPr lang="hr-HR" sz="14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online</a:t>
                      </a:r>
                      <a:r>
                        <a:rPr lang="hr-HR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), tijekom (moderator) i nakon (</a:t>
                      </a:r>
                      <a:r>
                        <a:rPr lang="hr-HR" sz="14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online</a:t>
                      </a:r>
                      <a:r>
                        <a:rPr lang="hr-HR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) prijenosa znanja</a:t>
                      </a:r>
                      <a:endParaRPr lang="hr-HR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853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Sadržaj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hr-HR" dirty="0" smtClean="0"/>
              <a:t>Uvod</a:t>
            </a:r>
          </a:p>
          <a:p>
            <a:pPr marL="514350" indent="-514350">
              <a:buAutoNum type="arabicPeriod"/>
            </a:pPr>
            <a:r>
              <a:rPr lang="hr-HR" dirty="0" smtClean="0"/>
              <a:t>Kontekst razvoja projekta</a:t>
            </a:r>
          </a:p>
          <a:p>
            <a:pPr marL="514350" indent="-514350">
              <a:buAutoNum type="arabicPeriod"/>
            </a:pPr>
            <a:r>
              <a:rPr lang="hr-HR" dirty="0" smtClean="0"/>
              <a:t>Proces razvoja projekta</a:t>
            </a:r>
          </a:p>
          <a:p>
            <a:pPr marL="514350" indent="-514350">
              <a:buAutoNum type="arabicPeriod"/>
            </a:pPr>
            <a:r>
              <a:rPr lang="hr-HR" dirty="0" smtClean="0"/>
              <a:t>Konkretan učinak projekta</a:t>
            </a:r>
          </a:p>
          <a:p>
            <a:pPr marL="514350" indent="-514350">
              <a:buAutoNum type="arabicPeriod"/>
            </a:pPr>
            <a:r>
              <a:rPr lang="hr-HR" dirty="0" smtClean="0"/>
              <a:t>Utjecaj na organizaciju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3978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Redovita komunikacija rezultata projekta</a:t>
            </a:r>
            <a:endParaRPr lang="hr-HR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9119" y="1484784"/>
            <a:ext cx="3299426" cy="44952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4208545" y="1484784"/>
            <a:ext cx="3456384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1451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Razlozi posjećenosti edukacija</a:t>
            </a:r>
            <a:endParaRPr lang="hr-H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721223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71600" y="1560357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latin typeface="Arial" pitchFamily="34" charset="0"/>
                <a:cs typeface="Arial" pitchFamily="34" charset="0"/>
              </a:rPr>
              <a:t>naučiti nešto novo</a:t>
            </a:r>
            <a:endParaRPr lang="hr-H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5856" y="256490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latin typeface="Arial" pitchFamily="34" charset="0"/>
                <a:cs typeface="Arial" pitchFamily="34" charset="0"/>
              </a:rPr>
              <a:t>proširiti postojeće znanje</a:t>
            </a:r>
            <a:endParaRPr lang="hr-H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37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su polaznici procjenjivali nakon svake odslušane teme?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hr-HR" dirty="0" smtClean="0"/>
              <a:t>način izlaganja</a:t>
            </a:r>
          </a:p>
          <a:p>
            <a:pPr>
              <a:buFont typeface="Wingdings" pitchFamily="2" charset="2"/>
              <a:buChar char="ü"/>
            </a:pPr>
            <a:r>
              <a:rPr lang="hr-HR" dirty="0" smtClean="0"/>
              <a:t>korisnost</a:t>
            </a:r>
          </a:p>
          <a:p>
            <a:pPr>
              <a:buFont typeface="Wingdings" pitchFamily="2" charset="2"/>
              <a:buChar char="ü"/>
            </a:pPr>
            <a:r>
              <a:rPr lang="hr-HR" dirty="0" smtClean="0"/>
              <a:t>predavačeve sposobnosti</a:t>
            </a:r>
          </a:p>
          <a:p>
            <a:pPr>
              <a:buFont typeface="Wingdings" pitchFamily="2" charset="2"/>
              <a:buChar char="ü"/>
            </a:pPr>
            <a:r>
              <a:rPr lang="hr-HR" dirty="0" smtClean="0"/>
              <a:t>prijedlozi za poboljšanje</a:t>
            </a:r>
          </a:p>
          <a:p>
            <a:pPr>
              <a:buFont typeface="Wingdings" pitchFamily="2" charset="2"/>
              <a:buChar char="ü"/>
            </a:pPr>
            <a:r>
              <a:rPr lang="hr-HR" dirty="0" smtClean="0"/>
              <a:t>sljedeću temu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412776"/>
            <a:ext cx="2574032" cy="386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9540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err="1" smtClean="0"/>
              <a:t>Proaktivnost</a:t>
            </a:r>
            <a:r>
              <a:rPr lang="hr-HR" dirty="0" smtClean="0"/>
              <a:t> i razvoj kulture postavljanja pitanja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hr-HR" dirty="0" smtClean="0">
                <a:latin typeface="Arial" pitchFamily="34" charset="0"/>
                <a:cs typeface="Arial" pitchFamily="34" charset="0"/>
              </a:rPr>
              <a:t>samoinicijativno uključivanje</a:t>
            </a:r>
          </a:p>
          <a:p>
            <a:pPr>
              <a:buFont typeface="Wingdings" pitchFamily="2" charset="2"/>
              <a:buChar char="ü"/>
            </a:pPr>
            <a:r>
              <a:rPr lang="hr-HR" i="1" dirty="0" err="1" smtClean="0">
                <a:latin typeface="Arial" pitchFamily="34" charset="0"/>
                <a:cs typeface="Arial" pitchFamily="34" charset="0"/>
              </a:rPr>
              <a:t>online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 pitanja prije predavanja</a:t>
            </a:r>
          </a:p>
          <a:p>
            <a:pPr>
              <a:buFont typeface="Wingdings" pitchFamily="2" charset="2"/>
              <a:buChar char="ü"/>
            </a:pPr>
            <a:r>
              <a:rPr lang="hr-HR" dirty="0" smtClean="0">
                <a:latin typeface="Arial" pitchFamily="34" charset="0"/>
                <a:cs typeface="Arial" pitchFamily="34" charset="0"/>
              </a:rPr>
              <a:t>moderator</a:t>
            </a:r>
          </a:p>
          <a:p>
            <a:pPr>
              <a:buFont typeface="Wingdings" pitchFamily="2" charset="2"/>
              <a:buChar char="ü"/>
            </a:pPr>
            <a:r>
              <a:rPr lang="hr-HR" dirty="0" err="1" smtClean="0">
                <a:latin typeface="Arial" pitchFamily="34" charset="0"/>
                <a:cs typeface="Arial" pitchFamily="34" charset="0"/>
              </a:rPr>
              <a:t>Auress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 – komunikacija s publikom </a:t>
            </a:r>
          </a:p>
          <a:p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1" y="1988841"/>
            <a:ext cx="3999296" cy="2664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517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5</a:t>
            </a:r>
            <a:r>
              <a:rPr lang="hr-HR" dirty="0" smtClean="0"/>
              <a:t>. Utjecaj na organizaciju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5"/>
            <a:ext cx="4546848" cy="464138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hr-HR" b="1" dirty="0" smtClean="0"/>
              <a:t>podrška raznolikosti </a:t>
            </a:r>
          </a:p>
          <a:p>
            <a:pPr>
              <a:buFontTx/>
              <a:buChar char="-"/>
            </a:pPr>
            <a:r>
              <a:rPr lang="hr-HR" dirty="0" smtClean="0"/>
              <a:t>teme, predavači, pristup predavanju, stil predavanja/</a:t>
            </a:r>
            <a:r>
              <a:rPr lang="hr-HR" dirty="0" err="1" smtClean="0"/>
              <a:t>učenja..</a:t>
            </a:r>
            <a:r>
              <a:rPr lang="hr-HR" dirty="0" smtClean="0"/>
              <a:t>.</a:t>
            </a:r>
          </a:p>
          <a:p>
            <a:pPr>
              <a:buFont typeface="Wingdings" pitchFamily="2" charset="2"/>
              <a:buChar char="ü"/>
            </a:pPr>
            <a:r>
              <a:rPr lang="hr-HR" b="1" dirty="0" smtClean="0"/>
              <a:t>dostupnost</a:t>
            </a:r>
          </a:p>
          <a:p>
            <a:pPr>
              <a:buFontTx/>
              <a:buChar char="-"/>
            </a:pPr>
            <a:r>
              <a:rPr lang="hr-HR" dirty="0" smtClean="0"/>
              <a:t>uključene sve strukture</a:t>
            </a:r>
          </a:p>
          <a:p>
            <a:pPr>
              <a:buFont typeface="Wingdings" pitchFamily="2" charset="2"/>
              <a:buChar char="ü"/>
            </a:pPr>
            <a:r>
              <a:rPr lang="hr-HR" b="1" dirty="0" smtClean="0"/>
              <a:t>nediskriminacija na radnom mjestu</a:t>
            </a:r>
          </a:p>
          <a:p>
            <a:pPr marL="0" indent="0">
              <a:buNone/>
            </a:pPr>
            <a:r>
              <a:rPr lang="hr-HR" dirty="0" smtClean="0"/>
              <a:t>- prema dobi, spolu, </a:t>
            </a:r>
            <a:r>
              <a:rPr lang="hr-HR" dirty="0" err="1" smtClean="0"/>
              <a:t>strukturi...</a:t>
            </a:r>
            <a:r>
              <a:rPr lang="hr-HR" dirty="0" smtClean="0"/>
              <a:t>.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204864"/>
            <a:ext cx="3923928" cy="2615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3482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Korisnost projekta za zaposlenike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lvl="0">
              <a:buFont typeface="Wingdings" pitchFamily="2" charset="2"/>
              <a:buChar char="ü"/>
            </a:pPr>
            <a:r>
              <a:rPr lang="hr-HR" dirty="0">
                <a:latin typeface="Arial" pitchFamily="34" charset="0"/>
                <a:cs typeface="Arial" pitchFamily="34" charset="0"/>
              </a:rPr>
              <a:t>bolji profesionalni razvoj</a:t>
            </a:r>
          </a:p>
          <a:p>
            <a:pPr lvl="0">
              <a:buFont typeface="Wingdings" pitchFamily="2" charset="2"/>
              <a:buChar char="ü"/>
            </a:pPr>
            <a:r>
              <a:rPr lang="hr-HR" dirty="0">
                <a:latin typeface="Arial" pitchFamily="34" charset="0"/>
                <a:cs typeface="Arial" pitchFamily="34" charset="0"/>
              </a:rPr>
              <a:t>prepoznavanje eksperata u radnoj okolini</a:t>
            </a:r>
          </a:p>
          <a:p>
            <a:pPr lvl="0">
              <a:buFont typeface="Wingdings" pitchFamily="2" charset="2"/>
              <a:buChar char="ü"/>
            </a:pPr>
            <a:r>
              <a:rPr lang="hr-HR" dirty="0">
                <a:latin typeface="Arial" pitchFamily="34" charset="0"/>
                <a:cs typeface="Arial" pitchFamily="34" charset="0"/>
              </a:rPr>
              <a:t>učenje iz iskustva drugih</a:t>
            </a:r>
          </a:p>
          <a:p>
            <a:pPr lvl="0">
              <a:buFont typeface="Wingdings" pitchFamily="2" charset="2"/>
              <a:buChar char="ü"/>
            </a:pPr>
            <a:r>
              <a:rPr lang="hr-HR" dirty="0">
                <a:latin typeface="Arial" pitchFamily="34" charset="0"/>
                <a:cs typeface="Arial" pitchFamily="34" charset="0"/>
              </a:rPr>
              <a:t>bolje izvođenje poslova</a:t>
            </a:r>
          </a:p>
          <a:p>
            <a:pPr lvl="0">
              <a:buFont typeface="Wingdings" pitchFamily="2" charset="2"/>
              <a:buChar char="ü"/>
            </a:pPr>
            <a:r>
              <a:rPr lang="hr-HR" dirty="0">
                <a:latin typeface="Arial" pitchFamily="34" charset="0"/>
                <a:cs typeface="Arial" pitchFamily="34" charset="0"/>
              </a:rPr>
              <a:t>povezivanje s ljudima koji imaju slične interese</a:t>
            </a:r>
          </a:p>
          <a:p>
            <a:pPr lvl="0">
              <a:buFont typeface="Wingdings" pitchFamily="2" charset="2"/>
              <a:buChar char="ü"/>
            </a:pPr>
            <a:r>
              <a:rPr lang="hr-HR" dirty="0">
                <a:latin typeface="Arial" pitchFamily="34" charset="0"/>
                <a:cs typeface="Arial" pitchFamily="34" charset="0"/>
              </a:rPr>
              <a:t>brže rješavanje problema</a:t>
            </a:r>
          </a:p>
          <a:p>
            <a:pPr lvl="0">
              <a:buFont typeface="Wingdings" pitchFamily="2" charset="2"/>
              <a:buChar char="ü"/>
            </a:pPr>
            <a:r>
              <a:rPr lang="hr-HR" dirty="0">
                <a:latin typeface="Arial" pitchFamily="34" charset="0"/>
                <a:cs typeface="Arial" pitchFamily="34" charset="0"/>
              </a:rPr>
              <a:t>jednostavnije uvođenje u novi posao</a:t>
            </a:r>
          </a:p>
          <a:p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916832"/>
            <a:ext cx="4100264" cy="2733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6235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283560" cy="7128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Korisnost projekta za kompaniju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5554960" cy="4525963"/>
          </a:xfrm>
        </p:spPr>
        <p:txBody>
          <a:bodyPr>
            <a:normAutofit fontScale="77500" lnSpcReduction="20000"/>
          </a:bodyPr>
          <a:lstStyle/>
          <a:p>
            <a:pPr lvl="0">
              <a:buFont typeface="Wingdings" pitchFamily="2" charset="2"/>
              <a:buChar char="ü"/>
            </a:pPr>
            <a:r>
              <a:rPr lang="hr-HR" sz="3400" dirty="0">
                <a:latin typeface="Arial" pitchFamily="34" charset="0"/>
                <a:cs typeface="Arial" pitchFamily="34" charset="0"/>
              </a:rPr>
              <a:t>povećanje postotka iskorištenja postojećeg znanja u kompaniji</a:t>
            </a:r>
          </a:p>
          <a:p>
            <a:pPr lvl="0">
              <a:buFont typeface="Wingdings" pitchFamily="2" charset="2"/>
              <a:buChar char="ü"/>
            </a:pPr>
            <a:r>
              <a:rPr lang="hr-HR" sz="3400" dirty="0">
                <a:latin typeface="Arial" pitchFamily="34" charset="0"/>
                <a:cs typeface="Arial" pitchFamily="34" charset="0"/>
              </a:rPr>
              <a:t>povećanje efektivnosti  </a:t>
            </a:r>
          </a:p>
          <a:p>
            <a:pPr lvl="0">
              <a:buFont typeface="Wingdings" pitchFamily="2" charset="2"/>
              <a:buChar char="ü"/>
            </a:pPr>
            <a:r>
              <a:rPr lang="hr-HR" sz="3400" dirty="0">
                <a:latin typeface="Arial" pitchFamily="34" charset="0"/>
                <a:cs typeface="Arial" pitchFamily="34" charset="0"/>
              </a:rPr>
              <a:t>smanjenje troškova eksterne edukacije</a:t>
            </a:r>
          </a:p>
          <a:p>
            <a:pPr lvl="0">
              <a:buFont typeface="Wingdings" pitchFamily="2" charset="2"/>
              <a:buChar char="ü"/>
            </a:pPr>
            <a:r>
              <a:rPr lang="hr-HR" sz="3400" dirty="0">
                <a:latin typeface="Arial" pitchFamily="34" charset="0"/>
                <a:cs typeface="Arial" pitchFamily="34" charset="0"/>
              </a:rPr>
              <a:t>jačanje interne vrijednosti</a:t>
            </a:r>
          </a:p>
          <a:p>
            <a:pPr lvl="0">
              <a:buFont typeface="Wingdings" pitchFamily="2" charset="2"/>
              <a:buChar char="ü"/>
            </a:pPr>
            <a:r>
              <a:rPr lang="hr-HR" sz="3400" dirty="0">
                <a:latin typeface="Arial" pitchFamily="34" charset="0"/>
                <a:cs typeface="Arial" pitchFamily="34" charset="0"/>
              </a:rPr>
              <a:t>povećanje zadovoljstva zaposlenika</a:t>
            </a:r>
          </a:p>
          <a:p>
            <a:pPr lvl="0">
              <a:buFont typeface="Wingdings" pitchFamily="2" charset="2"/>
              <a:buChar char="ü"/>
            </a:pPr>
            <a:r>
              <a:rPr lang="hr-HR" sz="3400" dirty="0">
                <a:latin typeface="Arial" pitchFamily="34" charset="0"/>
                <a:cs typeface="Arial" pitchFamily="34" charset="0"/>
              </a:rPr>
              <a:t>poboljšanje kolaboracije između različitih odjela i lokacija</a:t>
            </a:r>
          </a:p>
          <a:p>
            <a:pPr lvl="0">
              <a:buFont typeface="Wingdings" pitchFamily="2" charset="2"/>
              <a:buChar char="ü"/>
            </a:pPr>
            <a:r>
              <a:rPr lang="hr-HR" sz="3400" dirty="0">
                <a:latin typeface="Arial" pitchFamily="34" charset="0"/>
                <a:cs typeface="Arial" pitchFamily="34" charset="0"/>
              </a:rPr>
              <a:t>razvoj kulture dijeljenja znanja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1467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hr-HR" dirty="0" smtClean="0"/>
              <a:t>Nastavak projekta</a:t>
            </a:r>
            <a:endParaRPr lang="hr-HR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77841572"/>
              </p:ext>
            </p:extLst>
          </p:nvPr>
        </p:nvGraphicFramePr>
        <p:xfrm>
          <a:off x="1475656" y="1484784"/>
          <a:ext cx="6840760" cy="4453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916832"/>
            <a:ext cx="1079821" cy="8294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943" y="4723401"/>
            <a:ext cx="573262" cy="5751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765" y="3356992"/>
            <a:ext cx="824880" cy="738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864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                            Hvala na pažnji!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3862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77988"/>
            <a:ext cx="6709936" cy="5035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fld id="{E8276905-A108-4A1C-8A66-8F8281660FC3}" type="slidenum">
              <a:rPr lang="hr-HR" b="0" smtClean="0">
                <a:solidFill>
                  <a:srgbClr val="C00000"/>
                </a:solidFill>
                <a:latin typeface="+mn-lt"/>
              </a:rPr>
              <a:pPr eaLnBrk="1" hangingPunct="1"/>
              <a:t>3</a:t>
            </a:fld>
            <a:endParaRPr lang="hr-HR" b="0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Aft>
                <a:spcPts val="1200"/>
              </a:spcAft>
              <a:buClr>
                <a:srgbClr val="484848"/>
              </a:buClr>
            </a:pPr>
            <a:r>
              <a:rPr lang="hr-HR" sz="3400" dirty="0" smtClean="0">
                <a:solidFill>
                  <a:schemeClr val="tx1"/>
                </a:solidFill>
              </a:rPr>
              <a:t>Dvije </a:t>
            </a:r>
            <a:r>
              <a:rPr lang="hr-HR" sz="3400" dirty="0">
                <a:solidFill>
                  <a:schemeClr val="tx1"/>
                </a:solidFill>
              </a:rPr>
              <a:t>osnovne djelatnosti: prehrana i pića, farmaceutika</a:t>
            </a:r>
          </a:p>
          <a:p>
            <a:pPr>
              <a:spcAft>
                <a:spcPts val="1200"/>
              </a:spcAft>
              <a:buClr>
                <a:srgbClr val="484848"/>
              </a:buClr>
            </a:pPr>
            <a:r>
              <a:rPr lang="hr-HR" sz="3400" dirty="0">
                <a:solidFill>
                  <a:schemeClr val="tx1"/>
                </a:solidFill>
              </a:rPr>
              <a:t>Tvrtke i predstavništva u 20 zemalja</a:t>
            </a:r>
          </a:p>
          <a:p>
            <a:pPr>
              <a:spcAft>
                <a:spcPts val="1200"/>
              </a:spcAft>
              <a:buClr>
                <a:srgbClr val="484848"/>
              </a:buClr>
            </a:pPr>
            <a:r>
              <a:rPr lang="hr-HR" sz="3400" dirty="0">
                <a:solidFill>
                  <a:schemeClr val="tx1"/>
                </a:solidFill>
              </a:rPr>
              <a:t>Proizvodni kapaciteti u 4 zemlje</a:t>
            </a:r>
          </a:p>
          <a:p>
            <a:pPr>
              <a:spcAft>
                <a:spcPts val="1200"/>
              </a:spcAft>
              <a:buClr>
                <a:srgbClr val="484848"/>
              </a:buClr>
            </a:pPr>
            <a:r>
              <a:rPr lang="hr-HR" sz="3400" dirty="0">
                <a:solidFill>
                  <a:schemeClr val="tx1"/>
                </a:solidFill>
              </a:rPr>
              <a:t>Snažna distribucijska mreža</a:t>
            </a:r>
          </a:p>
          <a:p>
            <a:pPr>
              <a:spcAft>
                <a:spcPts val="1200"/>
              </a:spcAft>
              <a:buClr>
                <a:srgbClr val="484848"/>
              </a:buClr>
            </a:pPr>
            <a:r>
              <a:rPr lang="en-US" sz="3400" dirty="0">
                <a:solidFill>
                  <a:schemeClr val="tx1"/>
                </a:solidFill>
              </a:rPr>
              <a:t>Podravka </a:t>
            </a:r>
            <a:r>
              <a:rPr lang="hr-HR" sz="3400" dirty="0">
                <a:solidFill>
                  <a:schemeClr val="tx1"/>
                </a:solidFill>
              </a:rPr>
              <a:t>i</a:t>
            </a:r>
            <a:r>
              <a:rPr lang="en-US" sz="3400" dirty="0">
                <a:solidFill>
                  <a:schemeClr val="tx1"/>
                </a:solidFill>
              </a:rPr>
              <a:t> </a:t>
            </a:r>
            <a:r>
              <a:rPr lang="en-US" sz="3400" dirty="0" err="1">
                <a:solidFill>
                  <a:schemeClr val="tx1"/>
                </a:solidFill>
              </a:rPr>
              <a:t>Vegeta</a:t>
            </a:r>
            <a:r>
              <a:rPr lang="hr-HR" sz="3400" dirty="0">
                <a:solidFill>
                  <a:schemeClr val="tx1"/>
                </a:solidFill>
              </a:rPr>
              <a:t> su među vodećim prehrambenim markama u regiji</a:t>
            </a:r>
          </a:p>
          <a:p>
            <a:pPr>
              <a:spcAft>
                <a:spcPts val="1200"/>
              </a:spcAft>
              <a:buClr>
                <a:srgbClr val="484848"/>
              </a:buClr>
            </a:pPr>
            <a:r>
              <a:rPr lang="hr-HR" sz="3400" dirty="0">
                <a:solidFill>
                  <a:schemeClr val="tx1"/>
                </a:solidFill>
              </a:rPr>
              <a:t>Proizvodnja oko 800 različitih proizvoda</a:t>
            </a:r>
          </a:p>
          <a:p>
            <a:pPr>
              <a:spcAft>
                <a:spcPts val="1200"/>
              </a:spcAft>
              <a:buClr>
                <a:srgbClr val="484848"/>
              </a:buClr>
            </a:pPr>
            <a:r>
              <a:rPr lang="hr-HR" sz="3400" dirty="0">
                <a:solidFill>
                  <a:schemeClr val="tx1"/>
                </a:solidFill>
              </a:rPr>
              <a:t>Prodaja na 500.000 prodajnih mjesta diljem svijeta</a:t>
            </a:r>
          </a:p>
          <a:p>
            <a:endParaRPr lang="hr-H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560" y="260648"/>
            <a:ext cx="7787208" cy="1156991"/>
          </a:xfrm>
        </p:spPr>
        <p:txBody>
          <a:bodyPr/>
          <a:lstStyle/>
          <a:p>
            <a:r>
              <a:rPr lang="hr-HR" dirty="0" smtClean="0"/>
              <a:t>1. Uvod</a:t>
            </a:r>
            <a:br>
              <a:rPr lang="hr-HR" dirty="0" smtClean="0"/>
            </a:br>
            <a:r>
              <a:rPr lang="hr-HR" dirty="0" smtClean="0"/>
              <a:t>Podravka – kompanija sa srcem!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36428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2</a:t>
            </a:r>
            <a:r>
              <a:rPr lang="hr-HR" dirty="0" smtClean="0"/>
              <a:t>. Kontekst razvoja projekta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76671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Pitanja koja smo si postavili u početku: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2348880"/>
            <a:ext cx="79208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hr-HR" sz="2800" dirty="0" smtClean="0">
                <a:latin typeface="Arial" pitchFamily="34" charset="0"/>
                <a:cs typeface="Arial" pitchFamily="34" charset="0"/>
              </a:rPr>
              <a:t>Znamo li što sve znamo?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r-HR" sz="2800" dirty="0" smtClean="0">
                <a:latin typeface="Arial" pitchFamily="34" charset="0"/>
                <a:cs typeface="Arial" pitchFamily="34" charset="0"/>
              </a:rPr>
              <a:t>Koje znanje imamo danas i koje znanje trebamo u budućnosti?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r-HR" sz="2800" b="1" dirty="0" smtClean="0">
                <a:latin typeface="Arial" pitchFamily="34" charset="0"/>
                <a:cs typeface="Arial" pitchFamily="34" charset="0"/>
              </a:rPr>
              <a:t>Koristimo li dovoljno ICT u umrežavanju našeg znanja?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r-HR" sz="2800" dirty="0" smtClean="0">
                <a:latin typeface="Arial" pitchFamily="34" charset="0"/>
                <a:cs typeface="Arial" pitchFamily="34" charset="0"/>
              </a:rPr>
              <a:t>Jesmo li kompanija okrenuta prema znanju?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r-HR" sz="2800" dirty="0" smtClean="0">
                <a:latin typeface="Arial" pitchFamily="34" charset="0"/>
                <a:cs typeface="Arial" pitchFamily="34" charset="0"/>
              </a:rPr>
              <a:t>Kako se odnosimo prema resursu znanja?</a:t>
            </a:r>
          </a:p>
          <a:p>
            <a:endParaRPr lang="hr-HR" sz="28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02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143000"/>
          </a:xfrm>
        </p:spPr>
        <p:txBody>
          <a:bodyPr/>
          <a:lstStyle/>
          <a:p>
            <a:r>
              <a:rPr lang="hr-HR" dirty="0" smtClean="0"/>
              <a:t>Vizija i ciljevi</a:t>
            </a:r>
            <a:endParaRPr lang="hr-H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378149"/>
              </p:ext>
            </p:extLst>
          </p:nvPr>
        </p:nvGraphicFramePr>
        <p:xfrm>
          <a:off x="2591272" y="2204864"/>
          <a:ext cx="6552728" cy="2808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Left-Right Arrow 2"/>
          <p:cNvSpPr/>
          <p:nvPr/>
        </p:nvSpPr>
        <p:spPr>
          <a:xfrm>
            <a:off x="946814" y="5301208"/>
            <a:ext cx="6912768" cy="360040"/>
          </a:xfrm>
          <a:prstGeom prst="left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TextBox 4"/>
          <p:cNvSpPr txBox="1"/>
          <p:nvPr/>
        </p:nvSpPr>
        <p:spPr>
          <a:xfrm>
            <a:off x="2195736" y="5661248"/>
            <a:ext cx="4608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latin typeface="Calibri" pitchFamily="34" charset="0"/>
                <a:cs typeface="Calibri" pitchFamily="34" charset="0"/>
              </a:rPr>
              <a:t>Sustav 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dijeljenja </a:t>
            </a:r>
            <a:r>
              <a:rPr lang="hr-HR" dirty="0">
                <a:latin typeface="Calibri" pitchFamily="34" charset="0"/>
                <a:cs typeface="Calibri" pitchFamily="34" charset="0"/>
              </a:rPr>
              <a:t>znanja </a:t>
            </a:r>
            <a:r>
              <a:rPr lang="hr-HR" dirty="0" smtClean="0">
                <a:latin typeface="Calibri" pitchFamily="34" charset="0"/>
                <a:cs typeface="Calibri" pitchFamily="34" charset="0"/>
              </a:rPr>
              <a:t>uz </a:t>
            </a:r>
            <a:r>
              <a:rPr lang="hr-HR" dirty="0">
                <a:latin typeface="Calibri" pitchFamily="34" charset="0"/>
                <a:cs typeface="Calibri" pitchFamily="34" charset="0"/>
              </a:rPr>
              <a:t>maksimalnu podršku postojeće ICT tehnologije.</a:t>
            </a:r>
          </a:p>
          <a:p>
            <a:endParaRPr lang="hr-HR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1384250"/>
              </p:ext>
            </p:extLst>
          </p:nvPr>
        </p:nvGraphicFramePr>
        <p:xfrm>
          <a:off x="539552" y="980728"/>
          <a:ext cx="4752528" cy="2780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28994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Koje znanje smo željeli „uhvatiti”, rizici i kritične točke</a:t>
            </a:r>
            <a:endParaRPr lang="hr-H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7438301"/>
              </p:ext>
            </p:extLst>
          </p:nvPr>
        </p:nvGraphicFramePr>
        <p:xfrm>
          <a:off x="251520" y="1484784"/>
          <a:ext cx="4464496" cy="2621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857617" y="1628800"/>
            <a:ext cx="43204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latin typeface="Arial" pitchFamily="34" charset="0"/>
                <a:cs typeface="Arial" pitchFamily="34" charset="0"/>
              </a:rPr>
              <a:t>Izazovi / rizici: </a:t>
            </a:r>
            <a:r>
              <a:rPr lang="hr-HR" sz="2800" dirty="0" smtClean="0">
                <a:latin typeface="Arial" pitchFamily="34" charset="0"/>
                <a:cs typeface="Arial" pitchFamily="34" charset="0"/>
              </a:rPr>
              <a:t>organizacijski, procesni i tehnološki!</a:t>
            </a:r>
          </a:p>
          <a:p>
            <a:r>
              <a:rPr lang="hr-HR" sz="2800" b="1" dirty="0" smtClean="0">
                <a:latin typeface="Arial" pitchFamily="34" charset="0"/>
                <a:cs typeface="Arial" pitchFamily="34" charset="0"/>
              </a:rPr>
              <a:t> </a:t>
            </a:r>
            <a:endParaRPr lang="hr-HR" sz="28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94811441"/>
              </p:ext>
            </p:extLst>
          </p:nvPr>
        </p:nvGraphicFramePr>
        <p:xfrm>
          <a:off x="3131840" y="3573016"/>
          <a:ext cx="5184576" cy="2824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11560" y="465313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latin typeface="Arial" pitchFamily="34" charset="0"/>
                <a:cs typeface="Arial" pitchFamily="34" charset="0"/>
              </a:rPr>
              <a:t>prepoznate kritične točke</a:t>
            </a:r>
            <a:endParaRPr lang="hr-H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419872" y="4722502"/>
            <a:ext cx="648072" cy="2999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141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Pravovremenost – podrška strategiji i ciljevima kompanije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hr-HR" dirty="0"/>
          </a:p>
          <a:p>
            <a:endParaRPr lang="hr-HR" dirty="0"/>
          </a:p>
        </p:txBody>
      </p:sp>
      <p:pic>
        <p:nvPicPr>
          <p:cNvPr id="5" name="Picture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4784"/>
            <a:ext cx="3669710" cy="45265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756" y="836712"/>
            <a:ext cx="2981367" cy="25440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674399"/>
            <a:ext cx="2981367" cy="2544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9" y="3053488"/>
            <a:ext cx="3110132" cy="26539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320" y="2219802"/>
            <a:ext cx="3071331" cy="26208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149080"/>
            <a:ext cx="3425369" cy="29229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83843" y="1484784"/>
            <a:ext cx="21975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latin typeface="Arial" pitchFamily="34" charset="0"/>
                <a:cs typeface="Arial" pitchFamily="34" charset="0"/>
              </a:rPr>
              <a:t>Dijeljenje znanja i učenje predstavlja </a:t>
            </a:r>
            <a:r>
              <a:rPr lang="hr-HR" b="1" dirty="0" smtClean="0">
                <a:latin typeface="Arial" pitchFamily="34" charset="0"/>
                <a:cs typeface="Arial" pitchFamily="34" charset="0"/>
              </a:rPr>
              <a:t>zadovoljstvo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!</a:t>
            </a:r>
            <a:endParaRPr lang="hr-H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68594" y="3735514"/>
            <a:ext cx="23346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latin typeface="Arial" pitchFamily="34" charset="0"/>
                <a:cs typeface="Arial" pitchFamily="34" charset="0"/>
              </a:rPr>
              <a:t>Učenje i dijeljenje znanja budi </a:t>
            </a:r>
            <a:r>
              <a:rPr lang="hr-HR" b="1" dirty="0">
                <a:latin typeface="Arial" pitchFamily="34" charset="0"/>
                <a:cs typeface="Arial" pitchFamily="34" charset="0"/>
              </a:rPr>
              <a:t>strast </a:t>
            </a:r>
            <a:r>
              <a:rPr lang="hr-HR" dirty="0">
                <a:latin typeface="Arial" pitchFamily="34" charset="0"/>
                <a:cs typeface="Arial" pitchFamily="34" charset="0"/>
              </a:rPr>
              <a:t>i u primatelju i davatelju!</a:t>
            </a:r>
          </a:p>
          <a:p>
            <a:endParaRPr lang="hr-HR" dirty="0"/>
          </a:p>
        </p:txBody>
      </p:sp>
      <p:sp>
        <p:nvSpPr>
          <p:cNvPr id="12" name="TextBox 11"/>
          <p:cNvSpPr txBox="1"/>
          <p:nvPr/>
        </p:nvSpPr>
        <p:spPr>
          <a:xfrm>
            <a:off x="6793429" y="1370097"/>
            <a:ext cx="21602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latin typeface="Arial" pitchFamily="34" charset="0"/>
                <a:cs typeface="Arial" pitchFamily="34" charset="0"/>
              </a:rPr>
              <a:t>Znanje </a:t>
            </a:r>
            <a:r>
              <a:rPr lang="hr-HR" dirty="0">
                <a:latin typeface="Arial" pitchFamily="34" charset="0"/>
                <a:cs typeface="Arial" pitchFamily="34" charset="0"/>
              </a:rPr>
              <a:t>možemo dijeliti na </a:t>
            </a:r>
            <a:r>
              <a:rPr lang="hr-HR" b="1" dirty="0">
                <a:latin typeface="Arial" pitchFamily="34" charset="0"/>
                <a:cs typeface="Arial" pitchFamily="34" charset="0"/>
              </a:rPr>
              <a:t>kreativne i inovativne </a:t>
            </a:r>
            <a:r>
              <a:rPr lang="hr-HR" dirty="0">
                <a:latin typeface="Arial" pitchFamily="34" charset="0"/>
                <a:cs typeface="Arial" pitchFamily="34" charset="0"/>
              </a:rPr>
              <a:t>načine!</a:t>
            </a:r>
          </a:p>
          <a:p>
            <a:endParaRPr lang="hr-HR" dirty="0"/>
          </a:p>
        </p:txBody>
      </p:sp>
      <p:sp>
        <p:nvSpPr>
          <p:cNvPr id="13" name="TextBox 12"/>
          <p:cNvSpPr txBox="1"/>
          <p:nvPr/>
        </p:nvSpPr>
        <p:spPr>
          <a:xfrm>
            <a:off x="3539862" y="2719852"/>
            <a:ext cx="22322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latin typeface="Arial" pitchFamily="34" charset="0"/>
                <a:cs typeface="Arial" pitchFamily="34" charset="0"/>
              </a:rPr>
              <a:t>Dijeljenjem znanja s kolegama na poslu razvijamo međusobno </a:t>
            </a:r>
            <a:r>
              <a:rPr lang="hr-HR" b="1" dirty="0">
                <a:latin typeface="Arial" pitchFamily="34" charset="0"/>
                <a:cs typeface="Arial" pitchFamily="34" charset="0"/>
              </a:rPr>
              <a:t>povjerenje!</a:t>
            </a:r>
          </a:p>
          <a:p>
            <a:endParaRPr lang="hr-HR" dirty="0"/>
          </a:p>
        </p:txBody>
      </p:sp>
      <p:sp>
        <p:nvSpPr>
          <p:cNvPr id="14" name="TextBox 13"/>
          <p:cNvSpPr txBox="1"/>
          <p:nvPr/>
        </p:nvSpPr>
        <p:spPr>
          <a:xfrm>
            <a:off x="4212210" y="4821241"/>
            <a:ext cx="27531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latin typeface="Arial" pitchFamily="34" charset="0"/>
                <a:cs typeface="Arial" pitchFamily="34" charset="0"/>
              </a:rPr>
              <a:t>Kako bismo bili </a:t>
            </a:r>
            <a:r>
              <a:rPr lang="hr-HR" b="1" dirty="0">
                <a:latin typeface="Arial" pitchFamily="34" charset="0"/>
                <a:cs typeface="Arial" pitchFamily="34" charset="0"/>
              </a:rPr>
              <a:t>izvrsni</a:t>
            </a:r>
            <a:r>
              <a:rPr lang="hr-HR" dirty="0">
                <a:latin typeface="Arial" pitchFamily="34" charset="0"/>
                <a:cs typeface="Arial" pitchFamily="34" charset="0"/>
              </a:rPr>
              <a:t> u svojem poslu važno nam je iskustvo naših kolega i neponavljanje istih pogrešaka!   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0710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3</a:t>
            </a:r>
            <a:r>
              <a:rPr lang="hr-HR" dirty="0" smtClean="0"/>
              <a:t>. Proces razvoja projekta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412776"/>
            <a:ext cx="4038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b="1" dirty="0" smtClean="0">
                <a:latin typeface="Arial" pitchFamily="34" charset="0"/>
                <a:cs typeface="Arial" pitchFamily="34" charset="0"/>
              </a:rPr>
              <a:t>Kontekst</a:t>
            </a:r>
          </a:p>
          <a:p>
            <a:pPr>
              <a:buFont typeface="Wingdings" pitchFamily="2" charset="2"/>
              <a:buChar char="ü"/>
            </a:pPr>
            <a:r>
              <a:rPr lang="hr-HR" b="1" dirty="0" smtClean="0">
                <a:latin typeface="Arial" pitchFamily="34" charset="0"/>
                <a:cs typeface="Arial" pitchFamily="34" charset="0"/>
              </a:rPr>
              <a:t>opseg: 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Podravka Grupa</a:t>
            </a:r>
          </a:p>
          <a:p>
            <a:pPr>
              <a:buFont typeface="Wingdings" pitchFamily="2" charset="2"/>
              <a:buChar char="ü"/>
            </a:pPr>
            <a:r>
              <a:rPr lang="hr-HR" b="1" dirty="0" smtClean="0">
                <a:latin typeface="Arial" pitchFamily="34" charset="0"/>
                <a:cs typeface="Arial" pitchFamily="34" charset="0"/>
              </a:rPr>
              <a:t>sudionici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: dobrovoljci iz svih poslovnih cjelina</a:t>
            </a:r>
          </a:p>
          <a:p>
            <a:pPr>
              <a:buFont typeface="Wingdings" pitchFamily="2" charset="2"/>
              <a:buChar char="ü"/>
            </a:pPr>
            <a:r>
              <a:rPr lang="hr-HR" b="1" dirty="0" smtClean="0">
                <a:latin typeface="Arial" pitchFamily="34" charset="0"/>
                <a:cs typeface="Arial" pitchFamily="34" charset="0"/>
              </a:rPr>
              <a:t>trajanje: 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ožujak – prosinac 2013</a:t>
            </a:r>
          </a:p>
          <a:p>
            <a:pPr>
              <a:buFont typeface="Wingdings" pitchFamily="2" charset="2"/>
              <a:buChar char="ü"/>
            </a:pPr>
            <a:r>
              <a:rPr lang="hr-HR" b="1" dirty="0" smtClean="0">
                <a:latin typeface="Arial" pitchFamily="34" charset="0"/>
                <a:cs typeface="Arial" pitchFamily="34" charset="0"/>
              </a:rPr>
              <a:t>resursi: 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interni (suradnja svih sektora – koordinatori/ambasadori) + eksterni</a:t>
            </a:r>
            <a:endParaRPr lang="hr-H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340768"/>
            <a:ext cx="4038600" cy="4525963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hr-H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Zašto?</a:t>
            </a:r>
          </a:p>
          <a:p>
            <a:pPr lvl="0">
              <a:buFont typeface="Wingdings" pitchFamily="2" charset="2"/>
              <a:buChar char="ü"/>
            </a:pPr>
            <a:r>
              <a:rPr lang="hr-H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ispitati spremnost</a:t>
            </a:r>
            <a:endParaRPr lang="hr-H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hr-H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ispitati najpogodnije metode različitih vrsta dijeljenja znanja</a:t>
            </a:r>
          </a:p>
          <a:p>
            <a:pPr lvl="0">
              <a:buFont typeface="Wingdings" pitchFamily="2" charset="2"/>
              <a:buChar char="ü"/>
            </a:pPr>
            <a:r>
              <a:rPr lang="hr-H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definirati mape </a:t>
            </a:r>
            <a:r>
              <a:rPr lang="hr-H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znanja </a:t>
            </a:r>
            <a:r>
              <a:rPr lang="hr-H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za ključna područja</a:t>
            </a:r>
          </a:p>
          <a:p>
            <a:pPr lvl="0">
              <a:buFont typeface="Wingdings" pitchFamily="2" charset="2"/>
              <a:buChar char="ü"/>
            </a:pPr>
            <a:r>
              <a:rPr lang="hr-H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definirati načine mjerenje učinka</a:t>
            </a:r>
          </a:p>
          <a:p>
            <a:pPr lvl="0">
              <a:buFont typeface="Wingdings" pitchFamily="2" charset="2"/>
              <a:buChar char="ü"/>
            </a:pPr>
            <a:r>
              <a:rPr lang="hr-H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poticati upotrebu ICT u širenju znanja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7813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Tijek projekta</a:t>
            </a:r>
            <a:endParaRPr lang="hr-H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4297537"/>
              </p:ext>
            </p:extLst>
          </p:nvPr>
        </p:nvGraphicFramePr>
        <p:xfrm>
          <a:off x="426718" y="2204864"/>
          <a:ext cx="8174915" cy="1689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131690" y="2152456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upravljanje promjenama</a:t>
            </a:r>
            <a:endParaRPr lang="hr-HR" sz="14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3967" y="2142728"/>
            <a:ext cx="43176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upravljanje učinkovitošću i upravljanje kvalitetom </a:t>
            </a:r>
            <a:endParaRPr lang="hr-HR" sz="14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1255764"/>
              </p:ext>
            </p:extLst>
          </p:nvPr>
        </p:nvGraphicFramePr>
        <p:xfrm>
          <a:off x="323528" y="3861048"/>
          <a:ext cx="842493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06234"/>
                <a:gridCol w="2106234"/>
                <a:gridCol w="2106234"/>
                <a:gridCol w="210623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latin typeface="Arial" pitchFamily="34" charset="0"/>
                          <a:cs typeface="Arial" pitchFamily="34" charset="0"/>
                        </a:rPr>
                        <a:t>ožujak – travanj  2013</a:t>
                      </a:r>
                      <a:endParaRPr lang="hr-H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latin typeface="Arial" pitchFamily="34" charset="0"/>
                          <a:cs typeface="Arial" pitchFamily="34" charset="0"/>
                        </a:rPr>
                        <a:t>travanj – svibanj 2013</a:t>
                      </a:r>
                      <a:endParaRPr lang="hr-H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latin typeface="Arial" pitchFamily="34" charset="0"/>
                          <a:cs typeface="Arial" pitchFamily="34" charset="0"/>
                        </a:rPr>
                        <a:t>svibanj – prosinac 2013</a:t>
                      </a:r>
                      <a:endParaRPr lang="hr-H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400" dirty="0" smtClean="0">
                          <a:latin typeface="Arial" pitchFamily="34" charset="0"/>
                          <a:cs typeface="Arial" pitchFamily="34" charset="0"/>
                        </a:rPr>
                        <a:t>prosinac 2013</a:t>
                      </a:r>
                      <a:endParaRPr lang="hr-HR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Left-Right Arrow 2"/>
          <p:cNvSpPr/>
          <p:nvPr/>
        </p:nvSpPr>
        <p:spPr>
          <a:xfrm>
            <a:off x="692746" y="5085184"/>
            <a:ext cx="7344816" cy="360040"/>
          </a:xfrm>
          <a:prstGeom prst="left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TextBox 4"/>
          <p:cNvSpPr txBox="1"/>
          <p:nvPr/>
        </p:nvSpPr>
        <p:spPr>
          <a:xfrm>
            <a:off x="3131840" y="5458808"/>
            <a:ext cx="2592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600" dirty="0" smtClean="0">
                <a:latin typeface="Arial" pitchFamily="34" charset="0"/>
                <a:cs typeface="Arial" pitchFamily="34" charset="0"/>
              </a:rPr>
              <a:t>idejni koncepti:</a:t>
            </a:r>
          </a:p>
          <a:p>
            <a:pPr algn="ctr"/>
            <a:r>
              <a:rPr lang="hr-HR" sz="1600" dirty="0" err="1" smtClean="0">
                <a:latin typeface="Arial" pitchFamily="34" charset="0"/>
                <a:cs typeface="Arial" pitchFamily="34" charset="0"/>
              </a:rPr>
              <a:t>cjeloživotno</a:t>
            </a:r>
            <a:r>
              <a:rPr lang="hr-HR" sz="1600" dirty="0" smtClean="0">
                <a:latin typeface="Arial" pitchFamily="34" charset="0"/>
                <a:cs typeface="Arial" pitchFamily="34" charset="0"/>
              </a:rPr>
              <a:t> učenje </a:t>
            </a:r>
          </a:p>
          <a:p>
            <a:pPr algn="ctr"/>
            <a:r>
              <a:rPr lang="hr-HR" sz="1600" dirty="0" smtClean="0">
                <a:latin typeface="Arial" pitchFamily="34" charset="0"/>
                <a:cs typeface="Arial" pitchFamily="34" charset="0"/>
              </a:rPr>
              <a:t>održivi razvoj</a:t>
            </a:r>
          </a:p>
          <a:p>
            <a:pPr algn="ctr"/>
            <a:r>
              <a:rPr lang="hr-HR" sz="1600" dirty="0" err="1" smtClean="0">
                <a:latin typeface="Arial" pitchFamily="34" charset="0"/>
                <a:cs typeface="Arial" pitchFamily="34" charset="0"/>
              </a:rPr>
              <a:t>networking</a:t>
            </a:r>
            <a:endParaRPr lang="hr-HR" sz="16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hr-HR" sz="1600" dirty="0" err="1" smtClean="0">
                <a:latin typeface="Arial" pitchFamily="34" charset="0"/>
                <a:cs typeface="Arial" pitchFamily="34" charset="0"/>
              </a:rPr>
              <a:t>internacionaliziranost</a:t>
            </a:r>
            <a:endParaRPr lang="hr-HR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22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1194</Words>
  <Application>Microsoft Office PowerPoint</Application>
  <PresentationFormat>On-screen Show (4:3)</PresentationFormat>
  <Paragraphs>245</Paragraphs>
  <Slides>28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„Znamo, dijelimo, rastemo” Pilot projekt iz područja upravljanja znanjem</vt:lpstr>
      <vt:lpstr>Sadržaj</vt:lpstr>
      <vt:lpstr>1. Uvod Podravka – kompanija sa srcem!</vt:lpstr>
      <vt:lpstr>2. Kontekst razvoja projekta</vt:lpstr>
      <vt:lpstr>Vizija i ciljevi</vt:lpstr>
      <vt:lpstr>Koje znanje smo željeli „uhvatiti”, rizici i kritične točke</vt:lpstr>
      <vt:lpstr>Pravovremenost – podrška strategiji i ciljevima kompanije</vt:lpstr>
      <vt:lpstr>3. Proces razvoja projekta</vt:lpstr>
      <vt:lpstr>Tijek projekta</vt:lpstr>
      <vt:lpstr>Mentalna mapa projekta</vt:lpstr>
      <vt:lpstr>Upravljanje promjenama i rizicima</vt:lpstr>
      <vt:lpstr>Motivacija</vt:lpstr>
      <vt:lpstr>Brošura</vt:lpstr>
      <vt:lpstr>Brošura</vt:lpstr>
      <vt:lpstr>Web-stranica</vt:lpstr>
      <vt:lpstr>Priprema predavača</vt:lpstr>
      <vt:lpstr>Organizacija internih predavanja</vt:lpstr>
      <vt:lpstr>4. Konkretan učinak projekta</vt:lpstr>
      <vt:lpstr>Ostvareni zacrtani ciljevi</vt:lpstr>
      <vt:lpstr>Redovita komunikacija rezultata projekta</vt:lpstr>
      <vt:lpstr> Razlozi posjećenosti edukacija</vt:lpstr>
      <vt:lpstr>Što su polaznici procjenjivali nakon svake odslušane teme?</vt:lpstr>
      <vt:lpstr>Proaktivnost i razvoj kulture postavljanja pitanja</vt:lpstr>
      <vt:lpstr>5. Utjecaj na organizaciju</vt:lpstr>
      <vt:lpstr>Korisnost projekta za zaposlenike</vt:lpstr>
      <vt:lpstr>Korisnost projekta za kompaniju</vt:lpstr>
      <vt:lpstr>Nastavak projekta</vt:lpstr>
      <vt:lpstr>PowerPoint Presentation</vt:lpstr>
    </vt:vector>
  </TitlesOfParts>
  <Company>Tau On-line d.o.o.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Martina Lovric</dc:creator>
  <cp:lastModifiedBy>Maja Mahovlic</cp:lastModifiedBy>
  <cp:revision>62</cp:revision>
  <cp:lastPrinted>2014-03-23T18:58:25Z</cp:lastPrinted>
  <dcterms:created xsi:type="dcterms:W3CDTF">2014-03-11T14:46:46Z</dcterms:created>
  <dcterms:modified xsi:type="dcterms:W3CDTF">2015-02-04T09:46:22Z</dcterms:modified>
</cp:coreProperties>
</file>